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9"/>
  </p:notesMasterIdLst>
  <p:sldIdLst>
    <p:sldId id="337" r:id="rId2"/>
    <p:sldId id="256" r:id="rId3"/>
    <p:sldId id="257" r:id="rId4"/>
    <p:sldId id="258" r:id="rId5"/>
    <p:sldId id="343" r:id="rId6"/>
    <p:sldId id="259" r:id="rId7"/>
    <p:sldId id="356" r:id="rId8"/>
    <p:sldId id="345" r:id="rId9"/>
    <p:sldId id="357" r:id="rId10"/>
    <p:sldId id="260" r:id="rId11"/>
    <p:sldId id="261" r:id="rId12"/>
    <p:sldId id="262" r:id="rId13"/>
    <p:sldId id="263" r:id="rId14"/>
    <p:sldId id="264" r:id="rId15"/>
    <p:sldId id="268" r:id="rId16"/>
    <p:sldId id="349" r:id="rId17"/>
    <p:sldId id="265" r:id="rId18"/>
    <p:sldId id="266" r:id="rId19"/>
    <p:sldId id="267" r:id="rId20"/>
    <p:sldId id="347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348" r:id="rId33"/>
    <p:sldId id="351" r:id="rId34"/>
    <p:sldId id="280" r:id="rId35"/>
    <p:sldId id="281" r:id="rId36"/>
    <p:sldId id="282" r:id="rId37"/>
    <p:sldId id="283" r:id="rId38"/>
    <p:sldId id="350" r:id="rId39"/>
    <p:sldId id="284" r:id="rId40"/>
    <p:sldId id="285" r:id="rId41"/>
    <p:sldId id="286" r:id="rId42"/>
    <p:sldId id="287" r:id="rId43"/>
    <p:sldId id="288" r:id="rId44"/>
    <p:sldId id="289" r:id="rId45"/>
    <p:sldId id="352" r:id="rId46"/>
    <p:sldId id="290" r:id="rId47"/>
    <p:sldId id="353" r:id="rId48"/>
    <p:sldId id="291" r:id="rId49"/>
    <p:sldId id="292" r:id="rId50"/>
    <p:sldId id="293" r:id="rId51"/>
    <p:sldId id="294" r:id="rId52"/>
    <p:sldId id="354" r:id="rId53"/>
    <p:sldId id="295" r:id="rId54"/>
    <p:sldId id="296" r:id="rId55"/>
    <p:sldId id="297" r:id="rId56"/>
    <p:sldId id="355" r:id="rId57"/>
    <p:sldId id="341" r:id="rId58"/>
    <p:sldId id="298" r:id="rId59"/>
    <p:sldId id="338" r:id="rId60"/>
    <p:sldId id="301" r:id="rId61"/>
    <p:sldId id="358" r:id="rId62"/>
    <p:sldId id="299" r:id="rId63"/>
    <p:sldId id="339" r:id="rId64"/>
    <p:sldId id="300" r:id="rId65"/>
    <p:sldId id="302" r:id="rId66"/>
    <p:sldId id="359" r:id="rId67"/>
    <p:sldId id="360" r:id="rId68"/>
    <p:sldId id="303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2" r:id="rId79"/>
    <p:sldId id="373" r:id="rId80"/>
    <p:sldId id="361" r:id="rId81"/>
    <p:sldId id="374" r:id="rId82"/>
    <p:sldId id="375" r:id="rId83"/>
    <p:sldId id="304" r:id="rId84"/>
    <p:sldId id="305" r:id="rId85"/>
    <p:sldId id="306" r:id="rId86"/>
    <p:sldId id="376" r:id="rId87"/>
    <p:sldId id="377" r:id="rId88"/>
    <p:sldId id="307" r:id="rId89"/>
    <p:sldId id="308" r:id="rId90"/>
    <p:sldId id="309" r:id="rId91"/>
    <p:sldId id="310" r:id="rId92"/>
    <p:sldId id="311" r:id="rId93"/>
    <p:sldId id="312" r:id="rId94"/>
    <p:sldId id="313" r:id="rId95"/>
    <p:sldId id="314" r:id="rId96"/>
    <p:sldId id="315" r:id="rId97"/>
    <p:sldId id="316" r:id="rId98"/>
    <p:sldId id="317" r:id="rId99"/>
    <p:sldId id="318" r:id="rId100"/>
    <p:sldId id="319" r:id="rId101"/>
    <p:sldId id="320" r:id="rId102"/>
    <p:sldId id="321" r:id="rId103"/>
    <p:sldId id="322" r:id="rId104"/>
    <p:sldId id="323" r:id="rId105"/>
    <p:sldId id="324" r:id="rId106"/>
    <p:sldId id="325" r:id="rId107"/>
    <p:sldId id="326" r:id="rId108"/>
    <p:sldId id="327" r:id="rId109"/>
    <p:sldId id="328" r:id="rId110"/>
    <p:sldId id="329" r:id="rId111"/>
    <p:sldId id="330" r:id="rId112"/>
    <p:sldId id="331" r:id="rId113"/>
    <p:sldId id="332" r:id="rId114"/>
    <p:sldId id="333" r:id="rId115"/>
    <p:sldId id="334" r:id="rId116"/>
    <p:sldId id="335" r:id="rId117"/>
    <p:sldId id="336" r:id="rId11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76" y="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5-02-14T05:29:00.1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8573 7479,'0'-18,"159"18,70 88,-17 1,334-19,-228-52,35-18,35 0,35 0,-35 0,-35 0,-36 0,-70 0,-106 0,-88 0,0 0,-17 0,-19 0,1 0,70 0,-53-18,-17 18,0 0,17 0,18 0,0 0,17 0,-17 0,0 0,0 0,0 0,-35 0,34 0,1 0,53 0,-53 0,35 0,-70-35,17 35,0 0,-17 0,17 0,1 0,-19 0,19 0,-19 0,19 0,-1 0,-18 0,19 0,-19 0,19 0,-19 0,1 0,52 0,-17 0,18 0,-18 0,53 0,52 0,-52 0,71 0,-36 0,-71 0,71 0,-35 0,-53 0,18 0,-18 0,0 0,-36 0,36 0,0 0,-35 0,17 0,36-53,-54 53,36 0,0-18,-35 18,17 0,-17 0,17 0,0-35,-17 35,-1 0,1 0,35-18,-35 1,-1-1,1 18,-1 0,36 0,-35 0,0 0,17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25-02-14T05:29:12.7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7850 8290,'35'0,"18"0,53 0,-53 0,17 0,-17 0,0 0,0 0,-35 0,70 0,35 18,18 35,36-53,70 0,370 70,-405 19,-36-89,36 0,-54 0,-16 0,-37 0,-34 0,17 0,-53 0,1 0,-19 0,1 0,0 0,17 0,0-36,-17 36,-1 0,1 0,0 0,-1 0,1 0,0-17,-18-1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8DBF0-030E-4DDA-BAB4-9C28CBF9D2D6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11D9E-55D4-4FD6-BF0F-AD520B233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989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99ea46ae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99ea46aef_0_8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39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458200" y="0"/>
            <a:ext cx="685800" cy="6858000"/>
          </a:xfrm>
          <a:custGeom>
            <a:avLst/>
            <a:gdLst/>
            <a:ahLst/>
            <a:cxnLst/>
            <a:rect l="l" t="t" r="r" b="b"/>
            <a:pathLst>
              <a:path w="685800" h="6858000">
                <a:moveTo>
                  <a:pt x="685800" y="6172200"/>
                </a:moveTo>
                <a:lnTo>
                  <a:pt x="0" y="6172200"/>
                </a:lnTo>
                <a:lnTo>
                  <a:pt x="0" y="6858000"/>
                </a:lnTo>
                <a:lnTo>
                  <a:pt x="685800" y="6858000"/>
                </a:lnTo>
                <a:lnTo>
                  <a:pt x="685800" y="6172200"/>
                </a:lnTo>
                <a:close/>
              </a:path>
              <a:path w="685800" h="6858000">
                <a:moveTo>
                  <a:pt x="685800" y="0"/>
                </a:moveTo>
                <a:lnTo>
                  <a:pt x="0" y="0"/>
                </a:lnTo>
                <a:lnTo>
                  <a:pt x="0" y="5486400"/>
                </a:lnTo>
                <a:lnTo>
                  <a:pt x="685800" y="5486400"/>
                </a:lnTo>
                <a:lnTo>
                  <a:pt x="685800" y="0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58200" y="5486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A9A47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311" y="18288"/>
            <a:ext cx="3974591" cy="120395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1671" y="18288"/>
            <a:ext cx="882396" cy="120395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311" y="673607"/>
            <a:ext cx="5609844" cy="120396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2079" y="673607"/>
            <a:ext cx="3564635" cy="12039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164414"/>
            <a:ext cx="8072119" cy="1336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243841"/>
            <a:ext cx="879348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9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rgbClr val="FFFFFF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7940"/>
            <a:ext cx="2103120" cy="27699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8960" y="6377940"/>
            <a:ext cx="2926080" cy="27699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83680" y="8503921"/>
            <a:ext cx="2103120" cy="27699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6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2003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58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458200" y="0"/>
            <a:ext cx="685800" cy="6858000"/>
          </a:xfrm>
          <a:custGeom>
            <a:avLst/>
            <a:gdLst/>
            <a:ahLst/>
            <a:cxnLst/>
            <a:rect l="l" t="t" r="r" b="b"/>
            <a:pathLst>
              <a:path w="685800" h="6858000">
                <a:moveTo>
                  <a:pt x="685800" y="6172200"/>
                </a:moveTo>
                <a:lnTo>
                  <a:pt x="0" y="6172200"/>
                </a:lnTo>
                <a:lnTo>
                  <a:pt x="0" y="6858000"/>
                </a:lnTo>
                <a:lnTo>
                  <a:pt x="685800" y="6858000"/>
                </a:lnTo>
                <a:lnTo>
                  <a:pt x="685800" y="6172200"/>
                </a:lnTo>
                <a:close/>
              </a:path>
              <a:path w="685800" h="6858000">
                <a:moveTo>
                  <a:pt x="685800" y="0"/>
                </a:moveTo>
                <a:lnTo>
                  <a:pt x="0" y="0"/>
                </a:lnTo>
                <a:lnTo>
                  <a:pt x="0" y="5486400"/>
                </a:lnTo>
                <a:lnTo>
                  <a:pt x="685800" y="5486400"/>
                </a:lnTo>
                <a:lnTo>
                  <a:pt x="685800" y="0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58200" y="5486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A9A4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467690"/>
            <a:ext cx="7427595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675E4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3248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.com/download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selectors.asp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Pradnya%20Mehta\Desktop\PM\CSE-AI\WT\lab\javascript\jquery11.html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Pradnya%20Mehta\Desktop\PM\CSE-AI\WT\lab\javascript\jquery13.html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Pradnya%20Mehta\Desktop\PM\CSE-AI\WT\lab\javascript\jquery17.html" TargetMode="External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hyperlink" Target="file:///C:\Users\Pradnya%20Mehta\Desktop\PM\CSE-AI\WT\lab\javascript\jquery19.html" TargetMode="Externa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3.png"/><Relationship Id="rId7" Type="http://schemas.openxmlformats.org/officeDocument/2006/relationships/image" Target="../media/image2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7.png"/><Relationship Id="rId10" Type="http://schemas.openxmlformats.org/officeDocument/2006/relationships/image" Target="../media/image211.png"/><Relationship Id="rId4" Type="http://schemas.openxmlformats.org/officeDocument/2006/relationships/image" Target="../media/image206.png"/><Relationship Id="rId9" Type="http://schemas.openxmlformats.org/officeDocument/2006/relationships/image" Target="../media/image21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Pradnya%20Mehta\Desktop\PM\CSE-AI\WT\lab\javascript\jquery20..html" TargetMode="External"/><Relationship Id="rId7" Type="http://schemas.openxmlformats.org/officeDocument/2006/relationships/image" Target="../media/image2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Pradnya%20Mehta\Desktop\PM\CSE-AI\WT\lab\javascript\jquery24.html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jquery/jquery_css.asp" TargetMode="External"/><Relationship Id="rId3" Type="http://schemas.openxmlformats.org/officeDocument/2006/relationships/hyperlink" Target="https://www.w3schools.com/js" TargetMode="External"/><Relationship Id="rId7" Type="http://schemas.openxmlformats.org/officeDocument/2006/relationships/hyperlink" Target="https://www.w3schools.com/jquery/jquery_get_started.asp" TargetMode="External"/><Relationship Id="rId2" Type="http://schemas.openxmlformats.org/officeDocument/2006/relationships/hyperlink" Target="https://www.tutorialspoint.com/javascript/javascript_quick_guid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scracker.com/js/js-dom-levels.htm" TargetMode="External"/><Relationship Id="rId5" Type="http://schemas.openxmlformats.org/officeDocument/2006/relationships/hyperlink" Target="https://developer.mozilla.org/fr/docs/DOM_Levels" TargetMode="External"/><Relationship Id="rId4" Type="http://schemas.openxmlformats.org/officeDocument/2006/relationships/hyperlink" Target="https://www.w3schools.com/js/js_htmldom.asp" TargetMode="External"/><Relationship Id="rId9" Type="http://schemas.openxmlformats.org/officeDocument/2006/relationships/hyperlink" Target="https://www.w3schools.com/jquery/jquery_dom_add.asp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geeksforgeeks.org/html-elements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www.geeksforgeeks.org/javascrip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geeksforgeeks.org/html-onmouseover-event-attribute/" TargetMode="External"/><Relationship Id="rId4" Type="http://schemas.openxmlformats.org/officeDocument/2006/relationships/hyperlink" Target="https://www.geeksforgeeks.org/html-onclick-event-attribute/" TargetMode="External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Pradnya%20Mehta\Desktop\PM\CSE-AI\WT\lab\javascript\sample.html" TargetMode="External"/><Relationship Id="rId2" Type="http://schemas.openxmlformats.org/officeDocument/2006/relationships/hyperlink" Target="file:///C:\Users\Pradnya%20Mehta\Desktop\PM\CSE-AI\WT\lab\javascript\hello_world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Pradnya%20Mehta\Desktop\PM\CSE-AI\WT\lab\javascript\2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file:///C:\Users\Pradnya%20Mehta\Desktop\PM\CSE-AI\WT\lab\javascript\demo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Pradnya%20Mehta\Desktop\PM\CSE-AI\WT\lab\javascript\demo3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Pradnya%20Mehta\Desktop\PM\CSE-AI\WT\lab\javascript\bodyhead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Pradnya%20Mehta\Desktop\PM\CSE-AI\WT\lab\javascript\index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file:///C:\Users\Pradnya%20Mehta\Desktop\PM\CSE-AI\WT\lab\javascript\registration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Pradnya%20Mehta\Desktop\PM\CSE-AI\WT\lab\javascript\voting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../../../lab/javascript/sum-of-numbers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59.png"/><Relationship Id="rId2" Type="http://schemas.openxmlformats.org/officeDocument/2006/relationships/image" Target="../media/image115.png"/><Relationship Id="rId16" Type="http://schemas.openxmlformats.org/officeDocument/2006/relationships/hyperlink" Target="../../../lab/javascript/switchcas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3.png"/><Relationship Id="rId2" Type="http://schemas.openxmlformats.org/officeDocument/2006/relationships/image" Target="../media/image129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hyperlink" Target="../../../lab/javascript/while.html" TargetMode="External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introduction-to-es6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../../../lab/javascript/coredom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80.emf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79.emf"/><Relationship Id="rId4" Type="http://schemas.openxmlformats.org/officeDocument/2006/relationships/customXml" Target="../ink/ink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REC-DOM-Level-1/" TargetMode="External"/><Relationship Id="rId2" Type="http://schemas.openxmlformats.org/officeDocument/2006/relationships/hyperlink" Target="../../../lab/javascript/coredo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/X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Pradnya%20Mehta\Desktop\PM\CSE-AI\WT\lab\javascript\64.html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hyperlink" Target="file:///C:\Users\Pradnya%20Mehta\Desktop\PM\CSE-AI\WT\lab\javascript\65.html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rtl="0"/>
            <a:endParaRPr lang="en-IN" sz="3180" dirty="0">
              <a:solidFill>
                <a:srgbClr val="1A1A1A"/>
              </a:solidFill>
            </a:endParaRPr>
          </a:p>
          <a:p>
            <a:pPr rtl="0"/>
            <a:r>
              <a:rPr lang="en-IN" sz="3402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– II</a:t>
            </a:r>
            <a:br>
              <a:rPr lang="en-IN" sz="3402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3402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IN" sz="3402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3402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Scripting Languages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40000" lnSpcReduction="20000"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4066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JavaScript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640" y="1447800"/>
            <a:ext cx="7248525" cy="425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100"/>
              </a:lnSpc>
              <a:spcBef>
                <a:spcPts val="10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JavaScript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 a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front-end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scripting language developed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400" spc="-5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Netscape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dynamic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019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Lightweight,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but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limited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capabilities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75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object-oriented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language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Client-side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technology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75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Embedded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your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75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Interpreted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by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browser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Simple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flexible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Powerful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manipulate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867098"/>
            <a:ext cx="178435" cy="1028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0609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jQ</a:t>
            </a:r>
            <a:r>
              <a:rPr spc="-100" dirty="0"/>
              <a:t>u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y</a:t>
            </a:r>
            <a:r>
              <a:rPr spc="-220" dirty="0"/>
              <a:t> </a:t>
            </a:r>
            <a:r>
              <a:rPr spc="-5" dirty="0"/>
              <a:t>-</a:t>
            </a:r>
            <a:r>
              <a:rPr spc="-200" dirty="0"/>
              <a:t> </a:t>
            </a:r>
            <a:r>
              <a:rPr spc="-105" dirty="0"/>
              <a:t>I</a:t>
            </a:r>
            <a:r>
              <a:rPr spc="-100" dirty="0"/>
              <a:t>nt</a:t>
            </a:r>
            <a:r>
              <a:rPr spc="-180" dirty="0"/>
              <a:t>r</a:t>
            </a:r>
            <a:r>
              <a:rPr spc="-110" dirty="0"/>
              <a:t>od</a:t>
            </a:r>
            <a:r>
              <a:rPr spc="-100" dirty="0"/>
              <a:t>u</a:t>
            </a:r>
            <a:r>
              <a:rPr spc="-105" dirty="0"/>
              <a:t>c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6782434" cy="457009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Library.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greatly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simplifies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programming.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 is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lightweight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also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simplifies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lot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complicated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things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from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JavaScript,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like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AJAX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calls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manipulation.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library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contains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features:</a:t>
            </a:r>
            <a:endParaRPr sz="22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HTML/DOM</a:t>
            </a:r>
            <a:r>
              <a:rPr sz="20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manipulation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manipulation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event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4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Effects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animations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AJAX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Utilities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6465570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A</a:t>
            </a:r>
            <a:r>
              <a:rPr spc="-110" dirty="0"/>
              <a:t>ddi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15" dirty="0"/>
              <a:t> </a:t>
            </a:r>
            <a:r>
              <a:rPr spc="-105" dirty="0"/>
              <a:t>jQ</a:t>
            </a:r>
            <a:r>
              <a:rPr spc="-100" dirty="0"/>
              <a:t>u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y</a:t>
            </a:r>
            <a:r>
              <a:rPr spc="-225" dirty="0"/>
              <a:t> </a:t>
            </a:r>
            <a:r>
              <a:rPr spc="-135" dirty="0"/>
              <a:t>t</a:t>
            </a:r>
            <a:r>
              <a:rPr spc="-5" dirty="0"/>
              <a:t>o</a:t>
            </a:r>
            <a:r>
              <a:rPr spc="-215" dirty="0"/>
              <a:t> </a:t>
            </a:r>
            <a:r>
              <a:rPr spc="-520" dirty="0"/>
              <a:t>Y</a:t>
            </a:r>
            <a:r>
              <a:rPr spc="-110" dirty="0"/>
              <a:t>o</a:t>
            </a:r>
            <a:r>
              <a:rPr spc="-100" dirty="0"/>
              <a:t>u</a:t>
            </a:r>
            <a:r>
              <a:rPr spc="-5" dirty="0"/>
              <a:t>r</a:t>
            </a:r>
            <a:r>
              <a:rPr spc="-210" dirty="0"/>
              <a:t> </a:t>
            </a:r>
            <a:r>
              <a:rPr spc="-370" dirty="0"/>
              <a:t>W</a:t>
            </a:r>
            <a:r>
              <a:rPr spc="-105" dirty="0"/>
              <a:t>e</a:t>
            </a:r>
            <a:r>
              <a:rPr spc="-5" dirty="0"/>
              <a:t>b  </a:t>
            </a:r>
            <a:r>
              <a:rPr spc="-100" dirty="0"/>
              <a:t>Pages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2070938"/>
            <a:ext cx="7259955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24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several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ways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start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your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endParaRPr sz="24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site.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can: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75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Download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library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jQuery.com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80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Include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CDN,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Google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9466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</a:t>
            </a:r>
            <a:r>
              <a:rPr spc="-130" dirty="0"/>
              <a:t>o</a:t>
            </a:r>
            <a:r>
              <a:rPr spc="-95" dirty="0"/>
              <a:t>w</a:t>
            </a:r>
            <a:r>
              <a:rPr spc="-100" dirty="0"/>
              <a:t>nl</a:t>
            </a:r>
            <a:r>
              <a:rPr spc="-110" dirty="0"/>
              <a:t>o</a:t>
            </a:r>
            <a:r>
              <a:rPr spc="-105" dirty="0"/>
              <a:t>a</a:t>
            </a:r>
            <a:r>
              <a:rPr spc="-110" dirty="0"/>
              <a:t>di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29" dirty="0"/>
              <a:t> </a:t>
            </a:r>
            <a:r>
              <a:rPr spc="-105" dirty="0"/>
              <a:t>jQ</a:t>
            </a:r>
            <a:r>
              <a:rPr spc="-100" dirty="0"/>
              <a:t>u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824"/>
            <a:ext cx="7219950" cy="465391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two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versions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available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downloading:</a:t>
            </a:r>
            <a:endParaRPr sz="2200">
              <a:latin typeface="Calibri"/>
              <a:cs typeface="Calibri"/>
            </a:endParaRPr>
          </a:p>
          <a:p>
            <a:pPr marL="538480" marR="273685" lvl="1" indent="-228600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Production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version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your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live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website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because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has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been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minified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compressed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Development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version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this is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testing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development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Both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versions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can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downloaded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from</a:t>
            </a:r>
            <a:r>
              <a:rPr sz="2200" spc="30" dirty="0">
                <a:solidFill>
                  <a:srgbClr val="D25713"/>
                </a:solidFill>
                <a:latin typeface="Calibri"/>
                <a:cs typeface="Calibri"/>
              </a:rPr>
              <a:t> </a:t>
            </a:r>
            <a:r>
              <a:rPr sz="2200" u="heavy" spc="-2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2"/>
              </a:rPr>
              <a:t>jQuery.com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library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is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single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file,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reference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&lt;script&gt;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tag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(notice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&lt;script&gt;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tag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should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 inside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&lt;head&gt;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section):</a:t>
            </a:r>
            <a:endParaRPr sz="22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9"/>
              </a:spcBef>
            </a:pP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&lt;head&gt;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</a:pP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&lt;script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src="jquery-3.2.1.min.js"&gt;&lt;/script&gt;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&lt;/head&gt;</a:t>
            </a:r>
            <a:endParaRPr sz="2000">
              <a:latin typeface="Calibri"/>
              <a:cs typeface="Calibri"/>
            </a:endParaRPr>
          </a:p>
          <a:p>
            <a:pPr marL="241300" marR="321945" indent="-228600">
              <a:lnSpc>
                <a:spcPct val="100000"/>
              </a:lnSpc>
              <a:spcBef>
                <a:spcPts val="52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Tip:</a:t>
            </a:r>
            <a:r>
              <a:rPr sz="22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Place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downloaded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file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same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directory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where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wish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8308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jQ</a:t>
            </a:r>
            <a:r>
              <a:rPr spc="-100" dirty="0"/>
              <a:t>u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y</a:t>
            </a:r>
            <a:r>
              <a:rPr spc="-225" dirty="0"/>
              <a:t> </a:t>
            </a:r>
            <a:r>
              <a:rPr spc="-110" dirty="0"/>
              <a:t>C</a:t>
            </a:r>
            <a:r>
              <a:rPr spc="-105" dirty="0"/>
              <a:t>D</a:t>
            </a:r>
            <a:r>
              <a:rPr spc="-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701915" cy="3550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98755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If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don't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want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download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host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yourself,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include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a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CDN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(Content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Delivery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Network).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Both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Google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Microsoft host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jQuery.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Google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Microsoft,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one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following: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Google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CDN:</a:t>
            </a:r>
            <a:endParaRPr sz="22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9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&lt;head&gt;</a:t>
            </a:r>
            <a:endParaRPr sz="2000">
              <a:latin typeface="Calibri"/>
              <a:cs typeface="Calibri"/>
            </a:endParaRPr>
          </a:p>
          <a:p>
            <a:pPr marL="309880" marR="5080">
              <a:lnSpc>
                <a:spcPct val="100000"/>
              </a:lnSpc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&lt;script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src="https://ajax.googleapis.com/ajax/libs/jquery/3.2.1/jquery.min.js"&gt;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&lt;/script&gt;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&lt;/head&gt;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34835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jQ</a:t>
            </a:r>
            <a:r>
              <a:rPr spc="-100" dirty="0"/>
              <a:t>u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y</a:t>
            </a:r>
            <a:r>
              <a:rPr spc="-225" dirty="0"/>
              <a:t> </a:t>
            </a:r>
            <a:r>
              <a:rPr spc="-185" dirty="0"/>
              <a:t>S</a:t>
            </a:r>
            <a:r>
              <a:rPr spc="-105" dirty="0"/>
              <a:t>y</a:t>
            </a:r>
            <a:r>
              <a:rPr spc="-100" dirty="0"/>
              <a:t>nt</a:t>
            </a:r>
            <a:r>
              <a:rPr spc="-105" dirty="0"/>
              <a:t>a</a:t>
            </a:r>
            <a:r>
              <a:rPr spc="-5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058659" cy="4538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(query)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perform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"actions"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them.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syntax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594995" lvl="1" indent="-285750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buFont typeface="Arial MT"/>
              <a:buChar char="•"/>
              <a:tabLst>
                <a:tab pos="594995" algn="l"/>
                <a:tab pos="595630" algn="l"/>
              </a:tabLst>
            </a:pP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$(</a:t>
            </a:r>
            <a:r>
              <a:rPr sz="2000" b="1" i="1" spc="-5" dirty="0">
                <a:solidFill>
                  <a:srgbClr val="001F5F"/>
                </a:solidFill>
                <a:latin typeface="Calibri"/>
                <a:cs typeface="Calibri"/>
              </a:rPr>
              <a:t>selector</a:t>
            </a: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).</a:t>
            </a:r>
            <a:r>
              <a:rPr sz="2000" b="1" i="1" spc="-5" dirty="0">
                <a:solidFill>
                  <a:srgbClr val="001F5F"/>
                </a:solidFill>
                <a:latin typeface="Calibri"/>
                <a:cs typeface="Calibri"/>
              </a:rPr>
              <a:t>action</a:t>
            </a: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()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$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sign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define/access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sz="2200" i="1" spc="-10" dirty="0">
                <a:solidFill>
                  <a:srgbClr val="2E2B1F"/>
                </a:solidFill>
                <a:latin typeface="Calibri"/>
                <a:cs typeface="Calibri"/>
              </a:rPr>
              <a:t>selector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"query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(or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find)"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E2B1F"/>
                </a:solidFill>
                <a:latin typeface="Calibri"/>
                <a:cs typeface="Calibri"/>
              </a:rPr>
              <a:t>action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()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performed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element(s)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Examples:</a:t>
            </a:r>
            <a:endParaRPr sz="22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4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$(this).hide()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hides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current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element.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4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$("p").hide()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hides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&lt;p&gt;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elements.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$(".test").hide()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hides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elements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class="test".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$("#test").hide()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hides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0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id="test".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6240780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jQ</a:t>
            </a:r>
            <a:r>
              <a:rPr spc="-100" dirty="0"/>
              <a:t>u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y</a:t>
            </a:r>
            <a:r>
              <a:rPr spc="-220" dirty="0"/>
              <a:t> </a:t>
            </a:r>
            <a:r>
              <a:rPr spc="-105" dirty="0"/>
              <a:t>Se</a:t>
            </a:r>
            <a:r>
              <a:rPr spc="-100" dirty="0"/>
              <a:t>l</a:t>
            </a:r>
            <a:r>
              <a:rPr spc="-105" dirty="0"/>
              <a:t>ec</a:t>
            </a:r>
            <a:r>
              <a:rPr spc="-135" dirty="0"/>
              <a:t>t</a:t>
            </a:r>
            <a:r>
              <a:rPr spc="-110" dirty="0"/>
              <a:t>or</a:t>
            </a:r>
            <a:r>
              <a:rPr spc="-100" dirty="0"/>
              <a:t>s</a:t>
            </a:r>
            <a:r>
              <a:rPr spc="-105" dirty="0"/>
              <a:t>-</a:t>
            </a:r>
            <a:r>
              <a:rPr spc="-105" dirty="0">
                <a:solidFill>
                  <a:srgbClr val="FF0000"/>
                </a:solidFill>
              </a:rPr>
              <a:t>Se</a:t>
            </a:r>
            <a:r>
              <a:rPr spc="-100" dirty="0">
                <a:solidFill>
                  <a:srgbClr val="FF0000"/>
                </a:solidFill>
              </a:rPr>
              <a:t>l</a:t>
            </a:r>
            <a:r>
              <a:rPr spc="-105" dirty="0">
                <a:solidFill>
                  <a:srgbClr val="FF0000"/>
                </a:solidFill>
              </a:rPr>
              <a:t>ec</a:t>
            </a:r>
            <a:r>
              <a:rPr spc="-100" dirty="0">
                <a:solidFill>
                  <a:srgbClr val="FF0000"/>
                </a:solidFill>
              </a:rPr>
              <a:t>t</a:t>
            </a:r>
            <a:r>
              <a:rPr spc="-110" dirty="0">
                <a:solidFill>
                  <a:srgbClr val="FF0000"/>
                </a:solidFill>
              </a:rPr>
              <a:t>i</a:t>
            </a:r>
            <a:r>
              <a:rPr spc="-100" dirty="0">
                <a:solidFill>
                  <a:srgbClr val="FF0000"/>
                </a:solidFill>
              </a:rPr>
              <a:t>n</a:t>
            </a:r>
            <a:r>
              <a:rPr spc="-5" dirty="0">
                <a:solidFill>
                  <a:srgbClr val="FF0000"/>
                </a:solidFill>
              </a:rPr>
              <a:t>g  </a:t>
            </a:r>
            <a:r>
              <a:rPr spc="-90" dirty="0">
                <a:solidFill>
                  <a:srgbClr val="FF0000"/>
                </a:solidFill>
              </a:rPr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201534" cy="2842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7211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selectors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allow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manipulate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element(s).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selectors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"find"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(or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select)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based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their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name,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id,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classes,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types,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attributes,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values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of 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attributes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much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more.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It's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based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existing</a:t>
            </a:r>
            <a:r>
              <a:rPr sz="2200" spc="20" dirty="0">
                <a:solidFill>
                  <a:srgbClr val="D25713"/>
                </a:solidFill>
                <a:latin typeface="Calibri"/>
                <a:cs typeface="Calibri"/>
              </a:rPr>
              <a:t> </a:t>
            </a:r>
            <a:r>
              <a:rPr sz="2200" u="heavy" spc="-1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2"/>
              </a:rPr>
              <a:t>CSS </a:t>
            </a:r>
            <a:r>
              <a:rPr sz="2200" spc="-5" dirty="0">
                <a:solidFill>
                  <a:srgbClr val="D25713"/>
                </a:solidFill>
                <a:latin typeface="Calibri"/>
                <a:cs typeface="Calibri"/>
              </a:rPr>
              <a:t> </a:t>
            </a:r>
            <a:r>
              <a:rPr sz="2200" u="heavy" spc="-1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2"/>
              </a:rPr>
              <a:t>Selectors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in addition,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some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own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custom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selectors.</a:t>
            </a:r>
            <a:endParaRPr sz="2200">
              <a:latin typeface="Calibri"/>
              <a:cs typeface="Calibri"/>
            </a:endParaRPr>
          </a:p>
          <a:p>
            <a:pPr marL="241300" marR="117665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selectors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start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 the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dollar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sign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and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parentheses: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$().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0463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T</a:t>
            </a:r>
            <a:r>
              <a:rPr spc="-110" dirty="0"/>
              <a:t>h</a:t>
            </a:r>
            <a:r>
              <a:rPr spc="-5" dirty="0"/>
              <a:t>e</a:t>
            </a:r>
            <a:r>
              <a:rPr spc="-200" dirty="0"/>
              <a:t> </a:t>
            </a:r>
            <a:r>
              <a:rPr spc="-105" dirty="0"/>
              <a:t>e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100" dirty="0"/>
              <a:t>m</a:t>
            </a:r>
            <a:r>
              <a:rPr spc="-105" dirty="0"/>
              <a:t>e</a:t>
            </a:r>
            <a:r>
              <a:rPr spc="-100" dirty="0"/>
              <a:t>n</a:t>
            </a:r>
            <a:r>
              <a:rPr spc="-5" dirty="0"/>
              <a:t>t</a:t>
            </a:r>
            <a:r>
              <a:rPr spc="-210" dirty="0"/>
              <a:t> </a:t>
            </a:r>
            <a:r>
              <a:rPr spc="-105" dirty="0"/>
              <a:t>Se</a:t>
            </a:r>
            <a:r>
              <a:rPr spc="-100" dirty="0"/>
              <a:t>l</a:t>
            </a:r>
            <a:r>
              <a:rPr spc="-105" dirty="0"/>
              <a:t>ec</a:t>
            </a:r>
            <a:r>
              <a:rPr spc="-135" dirty="0"/>
              <a:t>t</a:t>
            </a:r>
            <a:r>
              <a:rPr spc="-110" dirty="0"/>
              <a:t>o</a:t>
            </a:r>
            <a:r>
              <a:rPr spc="-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6966584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selector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based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on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name.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&lt;p&gt;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like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this: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$("p")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user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clicks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 a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button,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&lt;p&gt;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2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be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hidden:</a:t>
            </a:r>
            <a:endParaRPr sz="2200" dirty="0">
              <a:latin typeface="Calibri"/>
              <a:cs typeface="Calibri"/>
            </a:endParaRPr>
          </a:p>
          <a:p>
            <a:pPr marL="227965" marR="3256915" indent="-227965" algn="r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27965" algn="l"/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$(document).ready(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function</a:t>
            </a:r>
            <a:r>
              <a:rPr sz="2200" spc="-10" dirty="0">
                <a:latin typeface="Calibri"/>
                <a:cs typeface="Calibri"/>
              </a:rPr>
              <a:t>(){</a:t>
            </a:r>
            <a:endParaRPr sz="2200" dirty="0">
              <a:latin typeface="Calibri"/>
              <a:cs typeface="Calibri"/>
            </a:endParaRPr>
          </a:p>
          <a:p>
            <a:pPr marR="3321050" algn="r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$(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"button"</a:t>
            </a:r>
            <a:r>
              <a:rPr sz="2200" spc="-10" dirty="0">
                <a:latin typeface="Calibri"/>
                <a:cs typeface="Calibri"/>
              </a:rPr>
              <a:t>).click(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function</a:t>
            </a:r>
            <a:r>
              <a:rPr sz="2200" spc="-10" dirty="0">
                <a:latin typeface="Calibri"/>
                <a:cs typeface="Calibri"/>
              </a:rPr>
              <a:t>(){</a:t>
            </a:r>
            <a:endParaRPr sz="2200" dirty="0">
              <a:latin typeface="Calibri"/>
              <a:cs typeface="Calibri"/>
            </a:endParaRPr>
          </a:p>
          <a:p>
            <a:pPr marL="748665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$(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"p"</a:t>
            </a:r>
            <a:r>
              <a:rPr sz="2200" spc="-10" dirty="0">
                <a:latin typeface="Calibri"/>
                <a:cs typeface="Calibri"/>
              </a:rPr>
              <a:t>).hide();</a:t>
            </a:r>
            <a:endParaRPr sz="2200" dirty="0">
              <a:latin typeface="Calibri"/>
              <a:cs typeface="Calibri"/>
            </a:endParaRPr>
          </a:p>
          <a:p>
            <a:pPr marL="495934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});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10" dirty="0" smtClean="0">
                <a:latin typeface="Calibri"/>
                <a:cs typeface="Calibri"/>
              </a:rPr>
              <a:t>});</a:t>
            </a:r>
            <a:r>
              <a:rPr lang="en-US" sz="2200" spc="-10" dirty="0" smtClean="0">
                <a:latin typeface="Calibri"/>
                <a:cs typeface="Calibri"/>
              </a:rPr>
              <a:t> Run </a:t>
            </a:r>
            <a:r>
              <a:rPr lang="en-US" sz="2200" spc="-10" dirty="0" smtClean="0">
                <a:latin typeface="Calibri"/>
                <a:cs typeface="Calibri"/>
                <a:hlinkClick r:id="rId2" action="ppaction://hlinkfile"/>
              </a:rPr>
              <a:t>: jquery11.html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9179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T</a:t>
            </a:r>
            <a:r>
              <a:rPr spc="-110" dirty="0"/>
              <a:t>h</a:t>
            </a:r>
            <a:r>
              <a:rPr spc="-5" dirty="0"/>
              <a:t>e</a:t>
            </a:r>
            <a:r>
              <a:rPr spc="-200" dirty="0"/>
              <a:t> </a:t>
            </a:r>
            <a:r>
              <a:rPr spc="-105" dirty="0"/>
              <a:t>#</a:t>
            </a:r>
            <a:r>
              <a:rPr spc="-110" dirty="0"/>
              <a:t>i</a:t>
            </a:r>
            <a:r>
              <a:rPr spc="-5" dirty="0"/>
              <a:t>d</a:t>
            </a:r>
            <a:r>
              <a:rPr spc="-210" dirty="0"/>
              <a:t> </a:t>
            </a:r>
            <a:r>
              <a:rPr spc="-105" dirty="0"/>
              <a:t>Se</a:t>
            </a:r>
            <a:r>
              <a:rPr spc="-100" dirty="0"/>
              <a:t>l</a:t>
            </a:r>
            <a:r>
              <a:rPr spc="-105" dirty="0"/>
              <a:t>ec</a:t>
            </a:r>
            <a:r>
              <a:rPr spc="-135" dirty="0"/>
              <a:t>t</a:t>
            </a:r>
            <a:r>
              <a:rPr spc="-110" dirty="0"/>
              <a:t>o</a:t>
            </a:r>
            <a:r>
              <a:rPr spc="-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86230"/>
            <a:ext cx="7148195" cy="4626266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 jQuery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#id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selector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uses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the id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attribute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tag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find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specific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element.</a:t>
            </a:r>
            <a:endParaRPr sz="2000" dirty="0">
              <a:latin typeface="Calibri"/>
              <a:cs typeface="Calibri"/>
            </a:endParaRPr>
          </a:p>
          <a:p>
            <a:pPr marL="241300" marR="346710" indent="-228600">
              <a:lnSpc>
                <a:spcPts val="2160"/>
              </a:lnSpc>
              <a:spcBef>
                <a:spcPts val="48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 id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should be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unique within a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page, so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you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should use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#id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selector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want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find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a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single,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unique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element.</a:t>
            </a:r>
            <a:endParaRPr sz="2000" dirty="0">
              <a:latin typeface="Calibri"/>
              <a:cs typeface="Calibri"/>
            </a:endParaRPr>
          </a:p>
          <a:p>
            <a:pPr marL="241300" marR="742950" indent="-228600">
              <a:lnSpc>
                <a:spcPts val="2160"/>
              </a:lnSpc>
              <a:spcBef>
                <a:spcPts val="48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find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specific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id,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write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hash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character,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followed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id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element: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1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$("#test")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000" dirty="0">
              <a:latin typeface="Calibri"/>
              <a:cs typeface="Calibri"/>
            </a:endParaRPr>
          </a:p>
          <a:p>
            <a:pPr marL="241300" marR="128270" indent="-228600">
              <a:lnSpc>
                <a:spcPts val="2160"/>
              </a:lnSpc>
              <a:spcBef>
                <a:spcPts val="51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user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clicks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button,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id="test"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hidden: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ts val="2280"/>
              </a:lnSpc>
              <a:spcBef>
                <a:spcPts val="204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$(document).ready(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function</a:t>
            </a:r>
            <a:r>
              <a:rPr sz="2000" spc="-5" dirty="0">
                <a:latin typeface="Calibri"/>
                <a:cs typeface="Calibri"/>
              </a:rPr>
              <a:t>(){</a:t>
            </a:r>
            <a:endParaRPr sz="2000" dirty="0">
              <a:latin typeface="Calibri"/>
              <a:cs typeface="Calibri"/>
            </a:endParaRPr>
          </a:p>
          <a:p>
            <a:pPr marL="469900">
              <a:lnSpc>
                <a:spcPts val="2160"/>
              </a:lnSpc>
            </a:pPr>
            <a:r>
              <a:rPr sz="2000" spc="-5" dirty="0">
                <a:latin typeface="Calibri"/>
                <a:cs typeface="Calibri"/>
              </a:rPr>
              <a:t>$(</a:t>
            </a:r>
            <a:r>
              <a:rPr sz="2000" spc="-5" dirty="0">
                <a:solidFill>
                  <a:srgbClr val="A42A2A"/>
                </a:solidFill>
                <a:latin typeface="Calibri"/>
                <a:cs typeface="Calibri"/>
              </a:rPr>
              <a:t>"button"</a:t>
            </a:r>
            <a:r>
              <a:rPr sz="2000" spc="-5" dirty="0">
                <a:latin typeface="Calibri"/>
                <a:cs typeface="Calibri"/>
              </a:rPr>
              <a:t>).click(</a:t>
            </a:r>
            <a:r>
              <a:rPr sz="2000" spc="-5" dirty="0">
                <a:solidFill>
                  <a:srgbClr val="0000CD"/>
                </a:solidFill>
                <a:latin typeface="Calibri"/>
                <a:cs typeface="Calibri"/>
              </a:rPr>
              <a:t>function</a:t>
            </a:r>
            <a:r>
              <a:rPr sz="2000" spc="-5" dirty="0">
                <a:latin typeface="Calibri"/>
                <a:cs typeface="Calibri"/>
              </a:rPr>
              <a:t>(){</a:t>
            </a:r>
            <a:endParaRPr sz="2000" dirty="0">
              <a:latin typeface="Calibri"/>
              <a:cs typeface="Calibri"/>
            </a:endParaRPr>
          </a:p>
          <a:p>
            <a:pPr marL="698500">
              <a:lnSpc>
                <a:spcPts val="2160"/>
              </a:lnSpc>
            </a:pPr>
            <a:r>
              <a:rPr sz="2000" spc="-5" dirty="0">
                <a:latin typeface="Calibri"/>
                <a:cs typeface="Calibri"/>
              </a:rPr>
              <a:t>$(</a:t>
            </a:r>
            <a:r>
              <a:rPr sz="2000" spc="-5" dirty="0">
                <a:solidFill>
                  <a:srgbClr val="A42A2A"/>
                </a:solidFill>
                <a:latin typeface="Calibri"/>
                <a:cs typeface="Calibri"/>
              </a:rPr>
              <a:t>"#test"</a:t>
            </a:r>
            <a:r>
              <a:rPr sz="2000" spc="-5" dirty="0">
                <a:latin typeface="Calibri"/>
                <a:cs typeface="Calibri"/>
              </a:rPr>
              <a:t>).hide();</a:t>
            </a:r>
            <a:endParaRPr sz="2000" dirty="0">
              <a:latin typeface="Calibri"/>
              <a:cs typeface="Calibri"/>
            </a:endParaRPr>
          </a:p>
          <a:p>
            <a:pPr marL="469900">
              <a:lnSpc>
                <a:spcPts val="2160"/>
              </a:lnSpc>
            </a:pPr>
            <a:r>
              <a:rPr sz="2000" spc="-5" dirty="0">
                <a:latin typeface="Calibri"/>
                <a:cs typeface="Calibri"/>
              </a:rPr>
              <a:t>});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spc="-5" dirty="0" smtClean="0">
                <a:latin typeface="Calibri"/>
                <a:cs typeface="Calibri"/>
              </a:rPr>
              <a:t>});</a:t>
            </a:r>
            <a:r>
              <a:rPr lang="en-US" sz="2000" spc="-5" dirty="0" smtClean="0">
                <a:latin typeface="Calibri"/>
                <a:cs typeface="Calibri"/>
              </a:rPr>
              <a:t> </a:t>
            </a:r>
            <a:r>
              <a:rPr lang="en-US" sz="2000" spc="-5" dirty="0" smtClean="0">
                <a:latin typeface="Calibri"/>
                <a:cs typeface="Calibri"/>
                <a:hlinkClick r:id="rId2" action="ppaction://hlinkfile"/>
              </a:rPr>
              <a:t>Execute jquery13.html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7344" y="399288"/>
            <a:ext cx="3686555" cy="1124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482930"/>
            <a:ext cx="79387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95" dirty="0"/>
              <a:t>jQu</a:t>
            </a:r>
            <a:r>
              <a:rPr sz="4400" spc="-100" dirty="0"/>
              <a:t>er</a:t>
            </a:r>
            <a:r>
              <a:rPr sz="4400" dirty="0"/>
              <a:t>y</a:t>
            </a:r>
            <a:r>
              <a:rPr sz="4400" spc="-240" dirty="0"/>
              <a:t> </a:t>
            </a:r>
            <a:r>
              <a:rPr sz="4400" spc="-95" dirty="0"/>
              <a:t>css</a:t>
            </a:r>
            <a:r>
              <a:rPr sz="4400" spc="-110" dirty="0"/>
              <a:t>(</a:t>
            </a:r>
            <a:r>
              <a:rPr sz="4400" dirty="0"/>
              <a:t>)</a:t>
            </a:r>
            <a:r>
              <a:rPr sz="4400" spc="-229" dirty="0"/>
              <a:t> </a:t>
            </a:r>
            <a:r>
              <a:rPr sz="4400" spc="-100" dirty="0"/>
              <a:t>Met</a:t>
            </a:r>
            <a:r>
              <a:rPr sz="4400" spc="-95" dirty="0"/>
              <a:t>h</a:t>
            </a:r>
            <a:r>
              <a:rPr sz="4400" spc="-100" dirty="0"/>
              <a:t>o</a:t>
            </a:r>
            <a:r>
              <a:rPr sz="4400" spc="-105" dirty="0"/>
              <a:t>d</a:t>
            </a:r>
            <a:r>
              <a:rPr sz="4400" dirty="0"/>
              <a:t>-</a:t>
            </a:r>
            <a:r>
              <a:rPr sz="4400" spc="-240" dirty="0"/>
              <a:t> </a:t>
            </a:r>
            <a:r>
              <a:rPr sz="4000" spc="-110" dirty="0">
                <a:solidFill>
                  <a:srgbClr val="FF0000"/>
                </a:solidFill>
              </a:rPr>
              <a:t>C</a:t>
            </a:r>
            <a:r>
              <a:rPr sz="4000" spc="-100" dirty="0">
                <a:solidFill>
                  <a:srgbClr val="FF0000"/>
                </a:solidFill>
              </a:rPr>
              <a:t>ha</a:t>
            </a:r>
            <a:r>
              <a:rPr sz="4000" spc="-105" dirty="0">
                <a:solidFill>
                  <a:srgbClr val="FF0000"/>
                </a:solidFill>
              </a:rPr>
              <a:t>n</a:t>
            </a:r>
            <a:r>
              <a:rPr sz="4000" spc="-100" dirty="0">
                <a:solidFill>
                  <a:srgbClr val="FF0000"/>
                </a:solidFill>
              </a:rPr>
              <a:t>gi</a:t>
            </a:r>
            <a:r>
              <a:rPr sz="4000" spc="-105" dirty="0">
                <a:solidFill>
                  <a:srgbClr val="FF0000"/>
                </a:solidFill>
              </a:rPr>
              <a:t>n</a:t>
            </a:r>
            <a:r>
              <a:rPr sz="4000" spc="-5" dirty="0">
                <a:solidFill>
                  <a:srgbClr val="FF0000"/>
                </a:solidFill>
              </a:rPr>
              <a:t>g</a:t>
            </a:r>
            <a:r>
              <a:rPr sz="4000" spc="-229" dirty="0">
                <a:solidFill>
                  <a:srgbClr val="FF0000"/>
                </a:solidFill>
              </a:rPr>
              <a:t> </a:t>
            </a:r>
            <a:r>
              <a:rPr sz="4000" spc="-110" dirty="0">
                <a:solidFill>
                  <a:srgbClr val="FF0000"/>
                </a:solidFill>
              </a:rPr>
              <a:t>S</a:t>
            </a:r>
            <a:r>
              <a:rPr sz="4000" spc="-100" dirty="0">
                <a:solidFill>
                  <a:srgbClr val="FF0000"/>
                </a:solidFill>
              </a:rPr>
              <a:t>t</a:t>
            </a:r>
            <a:r>
              <a:rPr sz="4000" spc="-150" dirty="0">
                <a:solidFill>
                  <a:srgbClr val="FF0000"/>
                </a:solidFill>
              </a:rPr>
              <a:t>y</a:t>
            </a:r>
            <a:r>
              <a:rPr sz="4000" spc="-110" dirty="0">
                <a:solidFill>
                  <a:srgbClr val="FF0000"/>
                </a:solidFill>
              </a:rPr>
              <a:t>l</a:t>
            </a:r>
            <a:r>
              <a:rPr sz="4000" spc="-5" dirty="0">
                <a:solidFill>
                  <a:srgbClr val="FF0000"/>
                </a:solidFill>
              </a:rPr>
              <a:t>e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650240" y="1540506"/>
            <a:ext cx="7197725" cy="44157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alibri"/>
                <a:cs typeface="Calibri"/>
              </a:rPr>
              <a:t>css()</a:t>
            </a:r>
            <a:r>
              <a:rPr sz="24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Method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css()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method sets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returns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one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style</a:t>
            </a:r>
            <a:endParaRPr sz="24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properties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selected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elements.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Return</a:t>
            </a:r>
            <a:r>
              <a:rPr sz="28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 CSS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Property</a:t>
            </a:r>
            <a:endParaRPr sz="2800" dirty="0">
              <a:latin typeface="Calibri"/>
              <a:cs typeface="Calibri"/>
            </a:endParaRPr>
          </a:p>
          <a:p>
            <a:pPr marL="241300" marR="200025" indent="-228600">
              <a:lnSpc>
                <a:spcPct val="100000"/>
              </a:lnSpc>
              <a:spcBef>
                <a:spcPts val="60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114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return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specified CSS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property,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use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syntax: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80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css("</a:t>
            </a:r>
            <a:r>
              <a:rPr sz="2400" i="1" spc="-5" dirty="0">
                <a:solidFill>
                  <a:srgbClr val="2E2B1F"/>
                </a:solidFill>
                <a:latin typeface="Calibri"/>
                <a:cs typeface="Calibri"/>
              </a:rPr>
              <a:t>propertyname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");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Set</a:t>
            </a:r>
            <a:r>
              <a:rPr sz="28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CSS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Property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114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set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a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specified CSS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property,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use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syntax: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75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css("</a:t>
            </a:r>
            <a:r>
              <a:rPr sz="2400" i="1" spc="-5" dirty="0">
                <a:solidFill>
                  <a:srgbClr val="2E2B1F"/>
                </a:solidFill>
                <a:latin typeface="Calibri"/>
                <a:cs typeface="Calibri"/>
              </a:rPr>
              <a:t>propertyname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","</a:t>
            </a:r>
            <a:r>
              <a:rPr sz="2400" i="1" spc="-5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");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695" y="74676"/>
            <a:ext cx="7074534" cy="1731645"/>
            <a:chOff x="234695" y="74676"/>
            <a:chExt cx="7074534" cy="1731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695" y="74676"/>
              <a:ext cx="3683508" cy="11216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3740" y="74676"/>
              <a:ext cx="821436" cy="11216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684276"/>
              <a:ext cx="2186940" cy="1121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171" y="684276"/>
              <a:ext cx="1845564" cy="11216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8272" y="684276"/>
              <a:ext cx="2494788" cy="11216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3084" y="684276"/>
              <a:ext cx="2446019" cy="112166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940" y="210134"/>
            <a:ext cx="644906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>
                <a:solidFill>
                  <a:srgbClr val="FF0000"/>
                </a:solidFill>
              </a:rPr>
              <a:t>C</a:t>
            </a:r>
            <a:r>
              <a:rPr sz="4000" spc="-100" dirty="0">
                <a:solidFill>
                  <a:srgbClr val="FF0000"/>
                </a:solidFill>
              </a:rPr>
              <a:t>ha</a:t>
            </a:r>
            <a:r>
              <a:rPr sz="4000" spc="-105" dirty="0">
                <a:solidFill>
                  <a:srgbClr val="FF0000"/>
                </a:solidFill>
              </a:rPr>
              <a:t>n</a:t>
            </a:r>
            <a:r>
              <a:rPr sz="4000" spc="-100" dirty="0">
                <a:solidFill>
                  <a:srgbClr val="FF0000"/>
                </a:solidFill>
              </a:rPr>
              <a:t>gi</a:t>
            </a:r>
            <a:r>
              <a:rPr sz="4000" spc="-105" dirty="0">
                <a:solidFill>
                  <a:srgbClr val="FF0000"/>
                </a:solidFill>
              </a:rPr>
              <a:t>n</a:t>
            </a:r>
            <a:r>
              <a:rPr sz="4000" spc="-5" dirty="0">
                <a:solidFill>
                  <a:srgbClr val="FF0000"/>
                </a:solidFill>
              </a:rPr>
              <a:t>g</a:t>
            </a:r>
            <a:r>
              <a:rPr sz="4000" spc="-229" dirty="0">
                <a:solidFill>
                  <a:srgbClr val="FF0000"/>
                </a:solidFill>
              </a:rPr>
              <a:t> </a:t>
            </a:r>
            <a:r>
              <a:rPr sz="4000" spc="-110" dirty="0">
                <a:solidFill>
                  <a:srgbClr val="FF0000"/>
                </a:solidFill>
              </a:rPr>
              <a:t>S</a:t>
            </a:r>
            <a:r>
              <a:rPr sz="4000" spc="-100" dirty="0">
                <a:solidFill>
                  <a:srgbClr val="FF0000"/>
                </a:solidFill>
              </a:rPr>
              <a:t>t</a:t>
            </a:r>
            <a:r>
              <a:rPr sz="4000" spc="-150" dirty="0">
                <a:solidFill>
                  <a:srgbClr val="FF0000"/>
                </a:solidFill>
              </a:rPr>
              <a:t>y</a:t>
            </a:r>
            <a:r>
              <a:rPr sz="4000" spc="-110" dirty="0">
                <a:solidFill>
                  <a:srgbClr val="FF0000"/>
                </a:solidFill>
              </a:rPr>
              <a:t>l</a:t>
            </a:r>
            <a:r>
              <a:rPr sz="4000" spc="-95" dirty="0">
                <a:solidFill>
                  <a:srgbClr val="FF0000"/>
                </a:solidFill>
              </a:rPr>
              <a:t>e</a:t>
            </a:r>
            <a:r>
              <a:rPr sz="4000" spc="-5" dirty="0">
                <a:solidFill>
                  <a:srgbClr val="FF0000"/>
                </a:solidFill>
              </a:rPr>
              <a:t>-</a:t>
            </a:r>
            <a:endParaRPr sz="4000"/>
          </a:p>
          <a:p>
            <a:pPr marL="12700">
              <a:lnSpc>
                <a:spcPct val="100000"/>
              </a:lnSpc>
            </a:pPr>
            <a:r>
              <a:rPr sz="4000" spc="-170" dirty="0">
                <a:solidFill>
                  <a:srgbClr val="001F5F"/>
                </a:solidFill>
              </a:rPr>
              <a:t>R</a:t>
            </a:r>
            <a:r>
              <a:rPr sz="4000" spc="-110" dirty="0">
                <a:solidFill>
                  <a:srgbClr val="001F5F"/>
                </a:solidFill>
              </a:rPr>
              <a:t>e</a:t>
            </a:r>
            <a:r>
              <a:rPr sz="4000" spc="-100" dirty="0">
                <a:solidFill>
                  <a:srgbClr val="001F5F"/>
                </a:solidFill>
              </a:rPr>
              <a:t>tur</a:t>
            </a:r>
            <a:r>
              <a:rPr sz="4000" spc="-5" dirty="0">
                <a:solidFill>
                  <a:srgbClr val="001F5F"/>
                </a:solidFill>
              </a:rPr>
              <a:t>n</a:t>
            </a:r>
            <a:r>
              <a:rPr sz="4000" spc="-220" dirty="0">
                <a:solidFill>
                  <a:srgbClr val="001F5F"/>
                </a:solidFill>
              </a:rPr>
              <a:t> </a:t>
            </a:r>
            <a:r>
              <a:rPr sz="4000" spc="-5" dirty="0">
                <a:solidFill>
                  <a:srgbClr val="001F5F"/>
                </a:solidFill>
              </a:rPr>
              <a:t>a</a:t>
            </a:r>
            <a:r>
              <a:rPr sz="4000" spc="-210" dirty="0">
                <a:solidFill>
                  <a:srgbClr val="001F5F"/>
                </a:solidFill>
              </a:rPr>
              <a:t> </a:t>
            </a:r>
            <a:r>
              <a:rPr sz="4000" spc="-130" dirty="0">
                <a:solidFill>
                  <a:srgbClr val="001F5F"/>
                </a:solidFill>
              </a:rPr>
              <a:t>C</a:t>
            </a:r>
            <a:r>
              <a:rPr sz="4000" spc="-110" dirty="0">
                <a:solidFill>
                  <a:srgbClr val="001F5F"/>
                </a:solidFill>
              </a:rPr>
              <a:t>S</a:t>
            </a:r>
            <a:r>
              <a:rPr sz="4000" spc="-5" dirty="0">
                <a:solidFill>
                  <a:srgbClr val="001F5F"/>
                </a:solidFill>
              </a:rPr>
              <a:t>S</a:t>
            </a:r>
            <a:r>
              <a:rPr sz="4000" spc="-195" dirty="0">
                <a:solidFill>
                  <a:srgbClr val="001F5F"/>
                </a:solidFill>
              </a:rPr>
              <a:t> </a:t>
            </a:r>
            <a:r>
              <a:rPr sz="4000" spc="-105" dirty="0">
                <a:solidFill>
                  <a:srgbClr val="001F5F"/>
                </a:solidFill>
              </a:rPr>
              <a:t>P</a:t>
            </a:r>
            <a:r>
              <a:rPr sz="4000" spc="-160" dirty="0">
                <a:solidFill>
                  <a:srgbClr val="001F5F"/>
                </a:solidFill>
              </a:rPr>
              <a:t>r</a:t>
            </a:r>
            <a:r>
              <a:rPr sz="4000" spc="-100" dirty="0">
                <a:solidFill>
                  <a:srgbClr val="001F5F"/>
                </a:solidFill>
              </a:rPr>
              <a:t>o</a:t>
            </a:r>
            <a:r>
              <a:rPr sz="4000" spc="-105" dirty="0">
                <a:solidFill>
                  <a:srgbClr val="001F5F"/>
                </a:solidFill>
              </a:rPr>
              <a:t>p</a:t>
            </a:r>
            <a:r>
              <a:rPr sz="4000" spc="-110" dirty="0">
                <a:solidFill>
                  <a:srgbClr val="001F5F"/>
                </a:solidFill>
              </a:rPr>
              <a:t>e</a:t>
            </a:r>
            <a:r>
              <a:rPr sz="4000" spc="-100" dirty="0">
                <a:solidFill>
                  <a:srgbClr val="001F5F"/>
                </a:solidFill>
              </a:rPr>
              <a:t>rt</a:t>
            </a:r>
            <a:r>
              <a:rPr sz="4000" spc="-5" dirty="0">
                <a:solidFill>
                  <a:srgbClr val="001F5F"/>
                </a:solidFill>
              </a:rPr>
              <a:t>y</a:t>
            </a:r>
            <a:r>
              <a:rPr sz="4000" spc="-229" dirty="0">
                <a:solidFill>
                  <a:srgbClr val="001F5F"/>
                </a:solidFill>
              </a:rPr>
              <a:t> </a:t>
            </a:r>
            <a:r>
              <a:rPr sz="4000" spc="-95" dirty="0">
                <a:solidFill>
                  <a:srgbClr val="FF0000"/>
                </a:solidFill>
              </a:rPr>
              <a:t>E</a:t>
            </a:r>
            <a:r>
              <a:rPr sz="4000" spc="-165" dirty="0">
                <a:solidFill>
                  <a:srgbClr val="FF0000"/>
                </a:solidFill>
              </a:rPr>
              <a:t>x</a:t>
            </a:r>
            <a:r>
              <a:rPr sz="4000" spc="-100" dirty="0">
                <a:solidFill>
                  <a:srgbClr val="FF0000"/>
                </a:solidFill>
              </a:rPr>
              <a:t>a</a:t>
            </a:r>
            <a:r>
              <a:rPr sz="4000" spc="-105" dirty="0">
                <a:solidFill>
                  <a:srgbClr val="FF0000"/>
                </a:solidFill>
              </a:rPr>
              <a:t>mp</a:t>
            </a:r>
            <a:r>
              <a:rPr sz="4000" spc="-110" dirty="0">
                <a:solidFill>
                  <a:srgbClr val="FF0000"/>
                </a:solidFill>
              </a:rPr>
              <a:t>l</a:t>
            </a:r>
            <a:r>
              <a:rPr sz="4000" spc="-5" dirty="0">
                <a:solidFill>
                  <a:srgbClr val="FF0000"/>
                </a:solidFill>
              </a:rPr>
              <a:t>e</a:t>
            </a:r>
            <a:endParaRPr sz="4000"/>
          </a:p>
        </p:txBody>
      </p:sp>
      <p:sp>
        <p:nvSpPr>
          <p:cNvPr id="10" name="object 10"/>
          <p:cNvSpPr txBox="1"/>
          <p:nvPr/>
        </p:nvSpPr>
        <p:spPr>
          <a:xfrm>
            <a:off x="650240" y="1572514"/>
            <a:ext cx="7586345" cy="48545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&lt;html&gt;&lt;head&gt;</a:t>
            </a:r>
            <a:endParaRPr sz="1800" dirty="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&lt;script </a:t>
            </a: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src="https://ajax.googleapis.com/ajax/libs/jquery/3.2.1/jquery.min.js"&gt;&lt;/sc </a:t>
            </a:r>
            <a:r>
              <a:rPr sz="1800" spc="-38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ript&gt;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&lt;script&gt;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$(document).ready(function(){</a:t>
            </a:r>
            <a:endParaRPr sz="1800" dirty="0">
              <a:latin typeface="Cambria"/>
              <a:cs typeface="Cambria"/>
            </a:endParaRPr>
          </a:p>
          <a:p>
            <a:pPr marL="215265">
              <a:lnSpc>
                <a:spcPct val="100000"/>
              </a:lnSpc>
              <a:spcBef>
                <a:spcPts val="430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$("button").click(function(){</a:t>
            </a:r>
            <a:endParaRPr sz="1800" dirty="0">
              <a:latin typeface="Cambria"/>
              <a:cs typeface="Cambria"/>
            </a:endParaRPr>
          </a:p>
          <a:p>
            <a:pPr marL="419734">
              <a:lnSpc>
                <a:spcPct val="100000"/>
              </a:lnSpc>
              <a:spcBef>
                <a:spcPts val="434"/>
              </a:spcBef>
            </a:pPr>
            <a:r>
              <a:rPr sz="1800" b="1" spc="-10" dirty="0">
                <a:solidFill>
                  <a:srgbClr val="001F5F"/>
                </a:solidFill>
                <a:latin typeface="Cambria"/>
                <a:cs typeface="Cambria"/>
              </a:rPr>
              <a:t>alert("Background</a:t>
            </a: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mbria"/>
                <a:cs typeface="Cambria"/>
              </a:rPr>
              <a:t>color</a:t>
            </a:r>
            <a:r>
              <a:rPr sz="1800" b="1" spc="3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=</a:t>
            </a:r>
            <a:r>
              <a:rPr sz="1800" b="1" spc="1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"</a:t>
            </a:r>
            <a:r>
              <a:rPr sz="1800" b="1" spc="2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+</a:t>
            </a:r>
            <a:r>
              <a:rPr sz="1800" b="1" spc="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mbria"/>
                <a:cs typeface="Cambria"/>
              </a:rPr>
              <a:t>$("p").css("background-color"));</a:t>
            </a:r>
            <a:endParaRPr sz="1800" dirty="0">
              <a:latin typeface="Cambria"/>
              <a:cs typeface="Cambria"/>
            </a:endParaRPr>
          </a:p>
          <a:p>
            <a:pPr marL="215265">
              <a:lnSpc>
                <a:spcPct val="100000"/>
              </a:lnSpc>
              <a:spcBef>
                <a:spcPts val="430"/>
              </a:spcBef>
            </a:pP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});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});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&lt;/script&gt;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&lt;/head&gt;&lt;body&gt;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6F2F9F"/>
                </a:solidFill>
                <a:latin typeface="Cambria"/>
                <a:cs typeface="Cambria"/>
              </a:rPr>
              <a:t>&lt;p</a:t>
            </a:r>
            <a:r>
              <a:rPr sz="1800" b="1" spc="-20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style="background-color:#ff0000"&gt;This</a:t>
            </a:r>
            <a:r>
              <a:rPr sz="1800" b="1" spc="-50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is</a:t>
            </a:r>
            <a:r>
              <a:rPr sz="1800" b="1" spc="-1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ambria"/>
                <a:cs typeface="Cambria"/>
              </a:rPr>
              <a:t>a</a:t>
            </a: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6F2F9F"/>
                </a:solidFill>
                <a:latin typeface="Cambria"/>
                <a:cs typeface="Cambria"/>
              </a:rPr>
              <a:t>paragraph.&lt;/p&gt;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10" dirty="0">
                <a:solidFill>
                  <a:srgbClr val="6F2F9F"/>
                </a:solidFill>
                <a:latin typeface="Cambria"/>
                <a:cs typeface="Cambria"/>
              </a:rPr>
              <a:t>&lt;button&gt;Return</a:t>
            </a:r>
            <a:r>
              <a:rPr sz="1800" b="1" spc="-3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background-color</a:t>
            </a:r>
            <a:r>
              <a:rPr sz="1800" b="1" spc="-20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of</a:t>
            </a:r>
            <a:r>
              <a:rPr sz="1800" b="1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p&lt;/button&gt;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&lt;/body&gt;&lt;/html</a:t>
            </a:r>
            <a:r>
              <a:rPr sz="1800" spc="-5" dirty="0" smtClean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lang="en-US" sz="1800" spc="-5" dirty="0" smtClean="0">
                <a:solidFill>
                  <a:srgbClr val="2E2B1F"/>
                </a:solidFill>
                <a:latin typeface="Cambria"/>
                <a:cs typeface="Cambria"/>
              </a:rPr>
              <a:t>  </a:t>
            </a:r>
            <a:r>
              <a:rPr lang="en-US" sz="1800" spc="-5" dirty="0" smtClean="0">
                <a:solidFill>
                  <a:srgbClr val="2E2B1F"/>
                </a:solidFill>
                <a:latin typeface="Cambria"/>
                <a:cs typeface="Cambria"/>
                <a:hlinkClick r:id="rId8" action="ppaction://hlinkfile"/>
              </a:rPr>
              <a:t>click:</a:t>
            </a:r>
            <a:endParaRPr sz="18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2705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10" dirty="0"/>
              <a:t> </a:t>
            </a:r>
            <a:r>
              <a:rPr spc="-130" dirty="0"/>
              <a:t>A</a:t>
            </a:r>
            <a:r>
              <a:rPr spc="-210" dirty="0"/>
              <a:t>d</a:t>
            </a:r>
            <a:r>
              <a:rPr spc="-200" dirty="0"/>
              <a:t>v</a:t>
            </a:r>
            <a:r>
              <a:rPr spc="-105" dirty="0"/>
              <a:t>a</a:t>
            </a:r>
            <a:r>
              <a:rPr spc="-100" dirty="0"/>
              <a:t>nt</a:t>
            </a:r>
            <a:r>
              <a:rPr spc="-105" dirty="0"/>
              <a:t>a</a:t>
            </a:r>
            <a:r>
              <a:rPr spc="-110" dirty="0"/>
              <a:t>g</a:t>
            </a:r>
            <a:r>
              <a:rPr spc="-105" dirty="0"/>
              <a:t>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371600"/>
            <a:ext cx="5812155" cy="4652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allows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interactivity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such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585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Implementing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form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validation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585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React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actions,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e.g.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handle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keys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585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Changing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image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moving mouse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over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it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585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Sections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appearing and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disappearing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585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loading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changing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dynamically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585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Performing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complex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calculations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585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Custom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controls,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e.g.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scrollable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table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1585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Implementing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AJAX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functionality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867098"/>
            <a:ext cx="178435" cy="1028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4414"/>
            <a:ext cx="7892415" cy="1336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10" dirty="0">
                <a:solidFill>
                  <a:srgbClr val="FF0000"/>
                </a:solidFill>
                <a:latin typeface="Cambria"/>
                <a:cs typeface="Cambria"/>
              </a:rPr>
              <a:t>C</a:t>
            </a:r>
            <a:r>
              <a:rPr sz="4300" spc="-100" dirty="0">
                <a:solidFill>
                  <a:srgbClr val="FF0000"/>
                </a:solidFill>
                <a:latin typeface="Cambria"/>
                <a:cs typeface="Cambria"/>
              </a:rPr>
              <a:t>h</a:t>
            </a:r>
            <a:r>
              <a:rPr sz="4300" spc="-105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4300" spc="-100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4300" spc="-105" dirty="0">
                <a:solidFill>
                  <a:srgbClr val="FF0000"/>
                </a:solidFill>
                <a:latin typeface="Cambria"/>
                <a:cs typeface="Cambria"/>
              </a:rPr>
              <a:t>g</a:t>
            </a:r>
            <a:r>
              <a:rPr sz="4300" spc="-110" dirty="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sz="4300" spc="-100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4300" spc="-5" dirty="0">
                <a:solidFill>
                  <a:srgbClr val="FF0000"/>
                </a:solidFill>
                <a:latin typeface="Cambria"/>
                <a:cs typeface="Cambria"/>
              </a:rPr>
              <a:t>g</a:t>
            </a:r>
            <a:r>
              <a:rPr sz="4300" spc="-20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4300" spc="-100" dirty="0">
                <a:solidFill>
                  <a:srgbClr val="FF0000"/>
                </a:solidFill>
                <a:latin typeface="Cambria"/>
                <a:cs typeface="Cambria"/>
              </a:rPr>
              <a:t>S</a:t>
            </a:r>
            <a:r>
              <a:rPr sz="4300" spc="-110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4300" spc="-155" dirty="0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r>
              <a:rPr sz="4300" spc="-110" dirty="0">
                <a:solidFill>
                  <a:srgbClr val="FF0000"/>
                </a:solidFill>
                <a:latin typeface="Cambria"/>
                <a:cs typeface="Cambria"/>
              </a:rPr>
              <a:t>l</a:t>
            </a:r>
            <a:r>
              <a:rPr sz="4300" spc="-9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4300" spc="-5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endParaRPr sz="4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4300" spc="-100" dirty="0">
                <a:solidFill>
                  <a:srgbClr val="001F5F"/>
                </a:solidFill>
                <a:latin typeface="Cambria"/>
                <a:cs typeface="Cambria"/>
              </a:rPr>
              <a:t>Return</a:t>
            </a:r>
            <a:r>
              <a:rPr sz="4300" spc="-21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300" spc="-5" dirty="0">
                <a:solidFill>
                  <a:srgbClr val="001F5F"/>
                </a:solidFill>
                <a:latin typeface="Cambria"/>
                <a:cs typeface="Cambria"/>
              </a:rPr>
              <a:t>a</a:t>
            </a:r>
            <a:r>
              <a:rPr sz="4300" spc="-204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300" spc="-80" dirty="0">
                <a:solidFill>
                  <a:srgbClr val="001F5F"/>
                </a:solidFill>
                <a:latin typeface="Cambria"/>
                <a:cs typeface="Cambria"/>
              </a:rPr>
              <a:t>CSS</a:t>
            </a:r>
            <a:r>
              <a:rPr sz="4300" spc="-18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300" spc="-100" dirty="0">
                <a:solidFill>
                  <a:srgbClr val="001F5F"/>
                </a:solidFill>
                <a:latin typeface="Cambria"/>
                <a:cs typeface="Cambria"/>
              </a:rPr>
              <a:t>Property</a:t>
            </a:r>
            <a:r>
              <a:rPr sz="4300" spc="-22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300" spc="-100" dirty="0">
                <a:solidFill>
                  <a:srgbClr val="FF0000"/>
                </a:solidFill>
                <a:latin typeface="Cambria"/>
                <a:cs typeface="Cambria"/>
              </a:rPr>
              <a:t>Example</a:t>
            </a:r>
            <a:r>
              <a:rPr sz="4300" spc="-2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4300" spc="-70" dirty="0">
                <a:solidFill>
                  <a:srgbClr val="FF0000"/>
                </a:solidFill>
                <a:latin typeface="Cambria"/>
                <a:cs typeface="Cambria"/>
              </a:rPr>
              <a:t>o/p</a:t>
            </a:r>
            <a:endParaRPr sz="43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240" y="1627378"/>
            <a:ext cx="2557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mbria"/>
                <a:cs typeface="Cambria"/>
              </a:rPr>
              <a:t>Output</a:t>
            </a:r>
            <a:r>
              <a:rPr sz="1800" b="1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mbria"/>
                <a:cs typeface="Cambria"/>
              </a:rPr>
              <a:t>of</a:t>
            </a:r>
            <a:r>
              <a:rPr sz="1800" b="1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2E2B1F"/>
                </a:solidFill>
                <a:latin typeface="Cambria"/>
                <a:cs typeface="Cambria"/>
              </a:rPr>
              <a:t>Previous</a:t>
            </a:r>
            <a:r>
              <a:rPr sz="1800" b="1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2E2B1F"/>
                </a:solidFill>
                <a:latin typeface="Cambria"/>
                <a:cs typeface="Cambria"/>
              </a:rPr>
              <a:t>Code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66544" y="1903476"/>
            <a:ext cx="4495800" cy="4814570"/>
            <a:chOff x="2066544" y="1903476"/>
            <a:chExt cx="4495800" cy="4814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6544" y="1903476"/>
              <a:ext cx="4495800" cy="15773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4620" y="4300727"/>
              <a:ext cx="3686555" cy="2417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0200" y="4495800"/>
              <a:ext cx="3098800" cy="1828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10000" y="3352800"/>
              <a:ext cx="609600" cy="1295400"/>
            </a:xfrm>
            <a:custGeom>
              <a:avLst/>
              <a:gdLst/>
              <a:ahLst/>
              <a:cxnLst/>
              <a:rect l="l" t="t" r="r" b="b"/>
              <a:pathLst>
                <a:path w="609600" h="1295400">
                  <a:moveTo>
                    <a:pt x="457200" y="0"/>
                  </a:moveTo>
                  <a:lnTo>
                    <a:pt x="152400" y="0"/>
                  </a:lnTo>
                  <a:lnTo>
                    <a:pt x="152400" y="990600"/>
                  </a:lnTo>
                  <a:lnTo>
                    <a:pt x="0" y="990600"/>
                  </a:lnTo>
                  <a:lnTo>
                    <a:pt x="304800" y="1295400"/>
                  </a:lnTo>
                  <a:lnTo>
                    <a:pt x="609600" y="990600"/>
                  </a:lnTo>
                  <a:lnTo>
                    <a:pt x="457200" y="990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2D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10000" y="3352800"/>
              <a:ext cx="609600" cy="1295400"/>
            </a:xfrm>
            <a:custGeom>
              <a:avLst/>
              <a:gdLst/>
              <a:ahLst/>
              <a:cxnLst/>
              <a:rect l="l" t="t" r="r" b="b"/>
              <a:pathLst>
                <a:path w="609600" h="1295400">
                  <a:moveTo>
                    <a:pt x="0" y="990600"/>
                  </a:moveTo>
                  <a:lnTo>
                    <a:pt x="152400" y="990600"/>
                  </a:lnTo>
                  <a:lnTo>
                    <a:pt x="152400" y="0"/>
                  </a:lnTo>
                  <a:lnTo>
                    <a:pt x="457200" y="0"/>
                  </a:lnTo>
                  <a:lnTo>
                    <a:pt x="457200" y="990600"/>
                  </a:lnTo>
                  <a:lnTo>
                    <a:pt x="609600" y="990600"/>
                  </a:lnTo>
                  <a:lnTo>
                    <a:pt x="304800" y="1295400"/>
                  </a:lnTo>
                  <a:lnTo>
                    <a:pt x="0" y="990600"/>
                  </a:lnTo>
                  <a:close/>
                </a:path>
              </a:pathLst>
            </a:custGeom>
            <a:ln w="12700">
              <a:solidFill>
                <a:srgbClr val="C59C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0"/>
            <a:ext cx="6283960" cy="1684020"/>
            <a:chOff x="82296" y="0"/>
            <a:chExt cx="6283960" cy="1684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0"/>
              <a:ext cx="3683508" cy="10744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1340" y="0"/>
              <a:ext cx="821436" cy="10744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96" y="562355"/>
              <a:ext cx="2577084" cy="1121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4916" y="562355"/>
              <a:ext cx="2589276" cy="11216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9728" y="562355"/>
              <a:ext cx="2446020" cy="112166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3540" y="87884"/>
            <a:ext cx="56578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rgbClr val="FF0000"/>
                </a:solidFill>
              </a:rPr>
              <a:t>C</a:t>
            </a:r>
            <a:r>
              <a:rPr sz="4000" spc="-100" dirty="0">
                <a:solidFill>
                  <a:srgbClr val="FF0000"/>
                </a:solidFill>
              </a:rPr>
              <a:t>hangin</a:t>
            </a:r>
            <a:r>
              <a:rPr sz="4000" spc="-5" dirty="0">
                <a:solidFill>
                  <a:srgbClr val="FF0000"/>
                </a:solidFill>
              </a:rPr>
              <a:t>g</a:t>
            </a:r>
            <a:r>
              <a:rPr sz="4000" spc="-235" dirty="0">
                <a:solidFill>
                  <a:srgbClr val="FF0000"/>
                </a:solidFill>
              </a:rPr>
              <a:t> </a:t>
            </a:r>
            <a:r>
              <a:rPr sz="4000" spc="-110" dirty="0">
                <a:solidFill>
                  <a:srgbClr val="FF0000"/>
                </a:solidFill>
              </a:rPr>
              <a:t>S</a:t>
            </a:r>
            <a:r>
              <a:rPr sz="4000" spc="-100" dirty="0">
                <a:solidFill>
                  <a:srgbClr val="FF0000"/>
                </a:solidFill>
              </a:rPr>
              <a:t>t</a:t>
            </a:r>
            <a:r>
              <a:rPr sz="4000" spc="-150" dirty="0">
                <a:solidFill>
                  <a:srgbClr val="FF0000"/>
                </a:solidFill>
              </a:rPr>
              <a:t>y</a:t>
            </a:r>
            <a:r>
              <a:rPr sz="4000" spc="-110" dirty="0">
                <a:solidFill>
                  <a:srgbClr val="FF0000"/>
                </a:solidFill>
              </a:rPr>
              <a:t>l</a:t>
            </a:r>
            <a:r>
              <a:rPr sz="4000" spc="-100" dirty="0">
                <a:solidFill>
                  <a:srgbClr val="FF0000"/>
                </a:solidFill>
              </a:rPr>
              <a:t>e</a:t>
            </a:r>
            <a:r>
              <a:rPr sz="4000" spc="-5" dirty="0">
                <a:solidFill>
                  <a:srgbClr val="FF0000"/>
                </a:solidFill>
              </a:rPr>
              <a:t>-</a:t>
            </a:r>
            <a:endParaRPr sz="4000"/>
          </a:p>
          <a:p>
            <a:pPr marL="12700">
              <a:lnSpc>
                <a:spcPct val="100000"/>
              </a:lnSpc>
            </a:pPr>
            <a:r>
              <a:rPr sz="4000" spc="-110" dirty="0">
                <a:solidFill>
                  <a:srgbClr val="001F5F"/>
                </a:solidFill>
              </a:rPr>
              <a:t>Se</a:t>
            </a:r>
            <a:r>
              <a:rPr sz="4000" spc="-5" dirty="0">
                <a:solidFill>
                  <a:srgbClr val="001F5F"/>
                </a:solidFill>
              </a:rPr>
              <a:t>t</a:t>
            </a:r>
            <a:r>
              <a:rPr sz="4000" spc="-210" dirty="0">
                <a:solidFill>
                  <a:srgbClr val="001F5F"/>
                </a:solidFill>
              </a:rPr>
              <a:t> </a:t>
            </a:r>
            <a:r>
              <a:rPr sz="4000" spc="-5" dirty="0">
                <a:solidFill>
                  <a:srgbClr val="001F5F"/>
                </a:solidFill>
              </a:rPr>
              <a:t>a</a:t>
            </a:r>
            <a:r>
              <a:rPr sz="4000" spc="-210" dirty="0">
                <a:solidFill>
                  <a:srgbClr val="001F5F"/>
                </a:solidFill>
              </a:rPr>
              <a:t> </a:t>
            </a:r>
            <a:r>
              <a:rPr sz="4000" spc="-130" dirty="0">
                <a:solidFill>
                  <a:srgbClr val="001F5F"/>
                </a:solidFill>
              </a:rPr>
              <a:t>C</a:t>
            </a:r>
            <a:r>
              <a:rPr sz="4000" spc="-110" dirty="0">
                <a:solidFill>
                  <a:srgbClr val="001F5F"/>
                </a:solidFill>
              </a:rPr>
              <a:t>S</a:t>
            </a:r>
            <a:r>
              <a:rPr sz="4000" spc="-5" dirty="0">
                <a:solidFill>
                  <a:srgbClr val="001F5F"/>
                </a:solidFill>
              </a:rPr>
              <a:t>S</a:t>
            </a:r>
            <a:r>
              <a:rPr sz="4000" spc="-190" dirty="0">
                <a:solidFill>
                  <a:srgbClr val="001F5F"/>
                </a:solidFill>
              </a:rPr>
              <a:t> </a:t>
            </a:r>
            <a:r>
              <a:rPr sz="4000" spc="-105" dirty="0">
                <a:solidFill>
                  <a:srgbClr val="001F5F"/>
                </a:solidFill>
              </a:rPr>
              <a:t>P</a:t>
            </a:r>
            <a:r>
              <a:rPr sz="4000" spc="-160" dirty="0">
                <a:solidFill>
                  <a:srgbClr val="001F5F"/>
                </a:solidFill>
              </a:rPr>
              <a:t>r</a:t>
            </a:r>
            <a:r>
              <a:rPr sz="4000" spc="-100" dirty="0">
                <a:solidFill>
                  <a:srgbClr val="001F5F"/>
                </a:solidFill>
              </a:rPr>
              <a:t>o</a:t>
            </a:r>
            <a:r>
              <a:rPr sz="4000" spc="-105" dirty="0">
                <a:solidFill>
                  <a:srgbClr val="001F5F"/>
                </a:solidFill>
              </a:rPr>
              <a:t>p</a:t>
            </a:r>
            <a:r>
              <a:rPr sz="4000" spc="-110" dirty="0">
                <a:solidFill>
                  <a:srgbClr val="001F5F"/>
                </a:solidFill>
              </a:rPr>
              <a:t>e</a:t>
            </a:r>
            <a:r>
              <a:rPr sz="4000" spc="-100" dirty="0">
                <a:solidFill>
                  <a:srgbClr val="001F5F"/>
                </a:solidFill>
              </a:rPr>
              <a:t>rt</a:t>
            </a:r>
            <a:r>
              <a:rPr sz="4000" spc="-5" dirty="0">
                <a:solidFill>
                  <a:srgbClr val="001F5F"/>
                </a:solidFill>
              </a:rPr>
              <a:t>y</a:t>
            </a:r>
            <a:r>
              <a:rPr sz="4000" spc="-229" dirty="0">
                <a:solidFill>
                  <a:srgbClr val="001F5F"/>
                </a:solidFill>
              </a:rPr>
              <a:t> </a:t>
            </a:r>
            <a:r>
              <a:rPr sz="4000" spc="-95" dirty="0">
                <a:solidFill>
                  <a:srgbClr val="FF0000"/>
                </a:solidFill>
              </a:rPr>
              <a:t>E</a:t>
            </a:r>
            <a:r>
              <a:rPr sz="4000" spc="-165" dirty="0">
                <a:solidFill>
                  <a:srgbClr val="FF0000"/>
                </a:solidFill>
              </a:rPr>
              <a:t>x</a:t>
            </a:r>
            <a:r>
              <a:rPr sz="4000" spc="-100" dirty="0">
                <a:solidFill>
                  <a:srgbClr val="FF0000"/>
                </a:solidFill>
              </a:rPr>
              <a:t>a</a:t>
            </a:r>
            <a:r>
              <a:rPr sz="4000" spc="-105" dirty="0">
                <a:solidFill>
                  <a:srgbClr val="FF0000"/>
                </a:solidFill>
              </a:rPr>
              <a:t>mp</a:t>
            </a:r>
            <a:r>
              <a:rPr sz="4000" spc="-110" dirty="0">
                <a:solidFill>
                  <a:srgbClr val="FF0000"/>
                </a:solidFill>
              </a:rPr>
              <a:t>l</a:t>
            </a:r>
            <a:r>
              <a:rPr sz="4000" spc="-5" dirty="0">
                <a:solidFill>
                  <a:srgbClr val="FF0000"/>
                </a:solidFill>
              </a:rPr>
              <a:t>e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345440" y="1572514"/>
            <a:ext cx="8075295" cy="490982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&lt;html&gt;&lt;head</a:t>
            </a:r>
            <a:r>
              <a:rPr sz="1800" spc="-5" dirty="0" smtClean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lang="en-US" sz="1800" spc="-5" dirty="0" smtClean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lang="en-US" sz="1800" spc="-5" dirty="0" smtClean="0">
                <a:solidFill>
                  <a:srgbClr val="2E2B1F"/>
                </a:solidFill>
                <a:latin typeface="Cambria"/>
                <a:cs typeface="Cambria"/>
                <a:hlinkClick r:id="rId7" action="ppaction://hlinkfile"/>
              </a:rPr>
              <a:t>jquery19.html</a:t>
            </a:r>
            <a:endParaRPr sz="1800" dirty="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&lt;script </a:t>
            </a: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src="https://ajax.googleapis.com/ajax/libs/jquery/3.2.1/jquery.min.js"&gt;&lt;/script&gt;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&lt;script&gt;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$(document).ready(function(){</a:t>
            </a:r>
            <a:endParaRPr sz="1800" dirty="0">
              <a:latin typeface="Cambria"/>
              <a:cs typeface="Cambria"/>
            </a:endParaRPr>
          </a:p>
          <a:p>
            <a:pPr marL="215265">
              <a:lnSpc>
                <a:spcPct val="100000"/>
              </a:lnSpc>
              <a:spcBef>
                <a:spcPts val="430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$("button").click(function(){</a:t>
            </a:r>
            <a:endParaRPr sz="1800" dirty="0">
              <a:latin typeface="Cambria"/>
              <a:cs typeface="Cambria"/>
            </a:endParaRPr>
          </a:p>
          <a:p>
            <a:pPr marL="419100">
              <a:lnSpc>
                <a:spcPct val="100000"/>
              </a:lnSpc>
              <a:spcBef>
                <a:spcPts val="434"/>
              </a:spcBef>
            </a:pPr>
            <a:r>
              <a:rPr sz="1800" b="1" spc="-10" dirty="0">
                <a:solidFill>
                  <a:srgbClr val="001F5F"/>
                </a:solidFill>
                <a:latin typeface="Cambria"/>
                <a:cs typeface="Cambria"/>
              </a:rPr>
              <a:t>$("p").css("background-color",</a:t>
            </a:r>
            <a:r>
              <a:rPr sz="1800" b="1" spc="3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Cambria"/>
                <a:cs typeface="Cambria"/>
              </a:rPr>
              <a:t>"yellow");</a:t>
            </a:r>
            <a:endParaRPr sz="1800" dirty="0">
              <a:latin typeface="Cambria"/>
              <a:cs typeface="Cambria"/>
            </a:endParaRPr>
          </a:p>
          <a:p>
            <a:pPr marL="215265">
              <a:lnSpc>
                <a:spcPct val="100000"/>
              </a:lnSpc>
              <a:spcBef>
                <a:spcPts val="430"/>
              </a:spcBef>
            </a:pP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});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});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&lt;/script&gt;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&lt;/head&gt;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&lt;body&gt;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&lt;p</a:t>
            </a:r>
            <a:r>
              <a:rPr sz="1800" b="1" spc="-20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style="background-color:#ff0000"&gt;This</a:t>
            </a:r>
            <a:r>
              <a:rPr sz="1800" b="1" spc="-50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is</a:t>
            </a:r>
            <a:r>
              <a:rPr sz="1800" b="1" spc="-1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6F2F9F"/>
                </a:solidFill>
                <a:latin typeface="Cambria"/>
                <a:cs typeface="Cambria"/>
              </a:rPr>
              <a:t>a</a:t>
            </a: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6F2F9F"/>
                </a:solidFill>
                <a:latin typeface="Cambria"/>
                <a:cs typeface="Cambria"/>
              </a:rPr>
              <a:t>paragraph.&lt;/p&gt;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&lt;button&gt;Set</a:t>
            </a:r>
            <a:r>
              <a:rPr sz="1800" b="1" spc="-20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6F2F9F"/>
                </a:solidFill>
                <a:latin typeface="Cambria"/>
                <a:cs typeface="Cambria"/>
              </a:rPr>
              <a:t>background-color</a:t>
            </a:r>
            <a:r>
              <a:rPr sz="1800" b="1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of</a:t>
            </a:r>
            <a:r>
              <a:rPr sz="1800" b="1" spc="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Cambria"/>
                <a:cs typeface="Cambria"/>
              </a:rPr>
              <a:t>p&lt;/button&gt;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&lt;/body&gt;&lt;/html&gt;</a:t>
            </a:r>
            <a:endParaRPr sz="18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0311" y="18288"/>
            <a:ext cx="7714615" cy="1859280"/>
            <a:chOff x="210311" y="18288"/>
            <a:chExt cx="7714615" cy="1859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311" y="18288"/>
              <a:ext cx="3974591" cy="12039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18288"/>
              <a:ext cx="882396" cy="12039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673607"/>
              <a:ext cx="1505712" cy="12039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792" y="673607"/>
              <a:ext cx="3965448" cy="1203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0164" y="673607"/>
              <a:ext cx="3564636" cy="120396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940" y="164414"/>
            <a:ext cx="7040245" cy="1336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10" dirty="0">
                <a:solidFill>
                  <a:srgbClr val="FF0000"/>
                </a:solidFill>
              </a:rPr>
              <a:t>C</a:t>
            </a:r>
            <a:r>
              <a:rPr sz="4300" spc="-100" dirty="0">
                <a:solidFill>
                  <a:srgbClr val="FF0000"/>
                </a:solidFill>
              </a:rPr>
              <a:t>h</a:t>
            </a:r>
            <a:r>
              <a:rPr sz="4300" spc="-105" dirty="0">
                <a:solidFill>
                  <a:srgbClr val="FF0000"/>
                </a:solidFill>
              </a:rPr>
              <a:t>a</a:t>
            </a:r>
            <a:r>
              <a:rPr sz="4300" spc="-100" dirty="0">
                <a:solidFill>
                  <a:srgbClr val="FF0000"/>
                </a:solidFill>
              </a:rPr>
              <a:t>n</a:t>
            </a:r>
            <a:r>
              <a:rPr sz="4300" spc="-105" dirty="0">
                <a:solidFill>
                  <a:srgbClr val="FF0000"/>
                </a:solidFill>
              </a:rPr>
              <a:t>g</a:t>
            </a:r>
            <a:r>
              <a:rPr sz="4300" spc="-110" dirty="0">
                <a:solidFill>
                  <a:srgbClr val="FF0000"/>
                </a:solidFill>
              </a:rPr>
              <a:t>i</a:t>
            </a:r>
            <a:r>
              <a:rPr sz="4300" spc="-100" dirty="0">
                <a:solidFill>
                  <a:srgbClr val="FF0000"/>
                </a:solidFill>
              </a:rPr>
              <a:t>n</a:t>
            </a:r>
            <a:r>
              <a:rPr sz="4300" spc="-5" dirty="0">
                <a:solidFill>
                  <a:srgbClr val="FF0000"/>
                </a:solidFill>
              </a:rPr>
              <a:t>g</a:t>
            </a:r>
            <a:r>
              <a:rPr sz="4300" spc="-204" dirty="0">
                <a:solidFill>
                  <a:srgbClr val="FF0000"/>
                </a:solidFill>
              </a:rPr>
              <a:t> </a:t>
            </a:r>
            <a:r>
              <a:rPr sz="4300" spc="-100" dirty="0">
                <a:solidFill>
                  <a:srgbClr val="FF0000"/>
                </a:solidFill>
              </a:rPr>
              <a:t>S</a:t>
            </a:r>
            <a:r>
              <a:rPr sz="4300" spc="-110" dirty="0">
                <a:solidFill>
                  <a:srgbClr val="FF0000"/>
                </a:solidFill>
              </a:rPr>
              <a:t>t</a:t>
            </a:r>
            <a:r>
              <a:rPr sz="4300" spc="-155" dirty="0">
                <a:solidFill>
                  <a:srgbClr val="FF0000"/>
                </a:solidFill>
              </a:rPr>
              <a:t>y</a:t>
            </a:r>
            <a:r>
              <a:rPr sz="4300" spc="-110" dirty="0">
                <a:solidFill>
                  <a:srgbClr val="FF0000"/>
                </a:solidFill>
              </a:rPr>
              <a:t>l</a:t>
            </a:r>
            <a:r>
              <a:rPr sz="4300" spc="-90" dirty="0">
                <a:solidFill>
                  <a:srgbClr val="FF0000"/>
                </a:solidFill>
              </a:rPr>
              <a:t>e</a:t>
            </a:r>
            <a:r>
              <a:rPr sz="4300" spc="-5" dirty="0">
                <a:solidFill>
                  <a:srgbClr val="FF0000"/>
                </a:solidFill>
              </a:rPr>
              <a:t>-</a:t>
            </a:r>
            <a:endParaRPr sz="4300"/>
          </a:p>
          <a:p>
            <a:pPr marL="12700">
              <a:lnSpc>
                <a:spcPct val="100000"/>
              </a:lnSpc>
            </a:pPr>
            <a:r>
              <a:rPr sz="4300" spc="-70" dirty="0">
                <a:solidFill>
                  <a:srgbClr val="001F5F"/>
                </a:solidFill>
              </a:rPr>
              <a:t>Set</a:t>
            </a:r>
            <a:r>
              <a:rPr sz="4300" spc="-204" dirty="0">
                <a:solidFill>
                  <a:srgbClr val="001F5F"/>
                </a:solidFill>
              </a:rPr>
              <a:t> </a:t>
            </a:r>
            <a:r>
              <a:rPr sz="4300" spc="-5" dirty="0">
                <a:solidFill>
                  <a:srgbClr val="001F5F"/>
                </a:solidFill>
              </a:rPr>
              <a:t>a</a:t>
            </a:r>
            <a:r>
              <a:rPr sz="4300" spc="-204" dirty="0">
                <a:solidFill>
                  <a:srgbClr val="001F5F"/>
                </a:solidFill>
              </a:rPr>
              <a:t> </a:t>
            </a:r>
            <a:r>
              <a:rPr sz="4300" spc="-80" dirty="0">
                <a:solidFill>
                  <a:srgbClr val="001F5F"/>
                </a:solidFill>
              </a:rPr>
              <a:t>CSS</a:t>
            </a:r>
            <a:r>
              <a:rPr sz="4300" spc="-190" dirty="0">
                <a:solidFill>
                  <a:srgbClr val="001F5F"/>
                </a:solidFill>
              </a:rPr>
              <a:t> </a:t>
            </a:r>
            <a:r>
              <a:rPr sz="4300" spc="-100" dirty="0">
                <a:solidFill>
                  <a:srgbClr val="001F5F"/>
                </a:solidFill>
              </a:rPr>
              <a:t>Property</a:t>
            </a:r>
            <a:r>
              <a:rPr sz="4300" spc="-220" dirty="0">
                <a:solidFill>
                  <a:srgbClr val="001F5F"/>
                </a:solidFill>
              </a:rPr>
              <a:t> </a:t>
            </a:r>
            <a:r>
              <a:rPr sz="4300" spc="-100" dirty="0">
                <a:solidFill>
                  <a:srgbClr val="FF0000"/>
                </a:solidFill>
              </a:rPr>
              <a:t>Example</a:t>
            </a:r>
            <a:r>
              <a:rPr sz="4300" spc="-225" dirty="0">
                <a:solidFill>
                  <a:srgbClr val="FF0000"/>
                </a:solidFill>
              </a:rPr>
              <a:t> </a:t>
            </a:r>
            <a:r>
              <a:rPr sz="4300" spc="-70" dirty="0">
                <a:solidFill>
                  <a:srgbClr val="FF0000"/>
                </a:solidFill>
              </a:rPr>
              <a:t>o/p</a:t>
            </a:r>
            <a:endParaRPr sz="4300"/>
          </a:p>
        </p:txBody>
      </p:sp>
      <p:sp>
        <p:nvSpPr>
          <p:cNvPr id="9" name="object 9"/>
          <p:cNvSpPr txBox="1"/>
          <p:nvPr/>
        </p:nvSpPr>
        <p:spPr>
          <a:xfrm>
            <a:off x="650240" y="1627378"/>
            <a:ext cx="2557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mbria"/>
                <a:cs typeface="Cambria"/>
              </a:rPr>
              <a:t>Output</a:t>
            </a:r>
            <a:r>
              <a:rPr sz="1800" b="1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mbria"/>
                <a:cs typeface="Cambria"/>
              </a:rPr>
              <a:t>of</a:t>
            </a:r>
            <a:r>
              <a:rPr sz="1800" b="1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2E2B1F"/>
                </a:solidFill>
                <a:latin typeface="Cambria"/>
                <a:cs typeface="Cambria"/>
              </a:rPr>
              <a:t>Previous</a:t>
            </a:r>
            <a:r>
              <a:rPr sz="1800" b="1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2E2B1F"/>
                </a:solidFill>
                <a:latin typeface="Cambria"/>
                <a:cs typeface="Cambria"/>
              </a:rPr>
              <a:t>Code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90216" y="2065020"/>
            <a:ext cx="3923029" cy="4642485"/>
            <a:chOff x="2490216" y="2065020"/>
            <a:chExt cx="3923029" cy="4642485"/>
          </a:xfrm>
        </p:grpSpPr>
        <p:sp>
          <p:nvSpPr>
            <p:cNvPr id="11" name="object 11"/>
            <p:cNvSpPr/>
            <p:nvPr/>
          </p:nvSpPr>
          <p:spPr>
            <a:xfrm>
              <a:off x="4019550" y="3714496"/>
              <a:ext cx="609600" cy="1295400"/>
            </a:xfrm>
            <a:custGeom>
              <a:avLst/>
              <a:gdLst/>
              <a:ahLst/>
              <a:cxnLst/>
              <a:rect l="l" t="t" r="r" b="b"/>
              <a:pathLst>
                <a:path w="609600" h="1295400">
                  <a:moveTo>
                    <a:pt x="457200" y="0"/>
                  </a:moveTo>
                  <a:lnTo>
                    <a:pt x="152400" y="0"/>
                  </a:lnTo>
                  <a:lnTo>
                    <a:pt x="152400" y="990599"/>
                  </a:lnTo>
                  <a:lnTo>
                    <a:pt x="0" y="990599"/>
                  </a:lnTo>
                  <a:lnTo>
                    <a:pt x="304800" y="1295399"/>
                  </a:lnTo>
                  <a:lnTo>
                    <a:pt x="609600" y="990599"/>
                  </a:lnTo>
                  <a:lnTo>
                    <a:pt x="457200" y="99059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2D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19550" y="3714496"/>
              <a:ext cx="609600" cy="1295400"/>
            </a:xfrm>
            <a:custGeom>
              <a:avLst/>
              <a:gdLst/>
              <a:ahLst/>
              <a:cxnLst/>
              <a:rect l="l" t="t" r="r" b="b"/>
              <a:pathLst>
                <a:path w="609600" h="1295400">
                  <a:moveTo>
                    <a:pt x="0" y="990599"/>
                  </a:moveTo>
                  <a:lnTo>
                    <a:pt x="152400" y="990599"/>
                  </a:lnTo>
                  <a:lnTo>
                    <a:pt x="152400" y="0"/>
                  </a:lnTo>
                  <a:lnTo>
                    <a:pt x="457200" y="0"/>
                  </a:lnTo>
                  <a:lnTo>
                    <a:pt x="457200" y="990599"/>
                  </a:lnTo>
                  <a:lnTo>
                    <a:pt x="609600" y="990599"/>
                  </a:lnTo>
                  <a:lnTo>
                    <a:pt x="304800" y="1295399"/>
                  </a:lnTo>
                  <a:lnTo>
                    <a:pt x="0" y="990599"/>
                  </a:lnTo>
                  <a:close/>
                </a:path>
              </a:pathLst>
            </a:custGeom>
            <a:ln w="12700">
              <a:solidFill>
                <a:srgbClr val="C59C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0216" y="2065020"/>
              <a:ext cx="3864863" cy="20756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6050" y="2260600"/>
              <a:ext cx="3276600" cy="14866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1572" y="4843272"/>
              <a:ext cx="3741420" cy="18638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7279" y="5039017"/>
              <a:ext cx="3152521" cy="12746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032628" y="4380992"/>
            <a:ext cx="2252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E2B1F"/>
                </a:solidFill>
                <a:latin typeface="Calibri"/>
                <a:cs typeface="Calibri"/>
              </a:rPr>
              <a:t>After</a:t>
            </a:r>
            <a:r>
              <a:rPr sz="18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clicking</a:t>
            </a:r>
            <a:r>
              <a:rPr sz="1800" b="1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18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E2B1F"/>
                </a:solidFill>
                <a:latin typeface="Calibri"/>
                <a:cs typeface="Calibri"/>
              </a:rPr>
              <a:t>button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3670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jQ</a:t>
            </a:r>
            <a:r>
              <a:rPr spc="-100" dirty="0"/>
              <a:t>u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y</a:t>
            </a:r>
            <a:r>
              <a:rPr spc="-220" dirty="0"/>
              <a:t> </a:t>
            </a:r>
            <a:r>
              <a:rPr spc="-5" dirty="0"/>
              <a:t>-</a:t>
            </a:r>
            <a:r>
              <a:rPr spc="-200" dirty="0"/>
              <a:t> </a:t>
            </a:r>
            <a:r>
              <a:rPr spc="-130" dirty="0"/>
              <a:t>A</a:t>
            </a:r>
            <a:r>
              <a:rPr spc="-110" dirty="0"/>
              <a:t>d</a:t>
            </a:r>
            <a:r>
              <a:rPr spc="-5" dirty="0"/>
              <a:t>d</a:t>
            </a:r>
            <a:r>
              <a:rPr spc="-210" dirty="0"/>
              <a:t> </a:t>
            </a:r>
            <a:r>
              <a:rPr spc="-110" dirty="0"/>
              <a:t>E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100" dirty="0"/>
              <a:t>m</a:t>
            </a:r>
            <a:r>
              <a:rPr spc="-105" dirty="0"/>
              <a:t>e</a:t>
            </a:r>
            <a:r>
              <a:rPr spc="-100" dirty="0"/>
              <a:t>nt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341870" cy="3180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939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 look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four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methods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add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new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content:</a:t>
            </a:r>
            <a:endParaRPr sz="2200" dirty="0">
              <a:latin typeface="Calibri"/>
              <a:cs typeface="Calibri"/>
            </a:endParaRPr>
          </a:p>
          <a:p>
            <a:pPr marL="538480" marR="311785" lvl="1" indent="-228600">
              <a:lnSpc>
                <a:spcPct val="100000"/>
              </a:lnSpc>
              <a:spcBef>
                <a:spcPts val="560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append() </a:t>
            </a:r>
            <a:r>
              <a:rPr sz="2400" b="1" dirty="0">
                <a:solidFill>
                  <a:srgbClr val="2E2B1F"/>
                </a:solidFill>
                <a:latin typeface="Calibri"/>
                <a:cs typeface="Calibri"/>
              </a:rPr>
              <a:t>-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Inserts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content at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end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selected </a:t>
            </a:r>
            <a:r>
              <a:rPr sz="2400" spc="-5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endParaRPr sz="2400" dirty="0">
              <a:latin typeface="Calibri"/>
              <a:cs typeface="Calibri"/>
            </a:endParaRPr>
          </a:p>
          <a:p>
            <a:pPr marL="538480" marR="564515" lvl="1" indent="-228600">
              <a:lnSpc>
                <a:spcPct val="100000"/>
              </a:lnSpc>
              <a:spcBef>
                <a:spcPts val="575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prepend() </a:t>
            </a:r>
            <a:r>
              <a:rPr sz="2400" b="1" dirty="0">
                <a:solidFill>
                  <a:srgbClr val="2E2B1F"/>
                </a:solidFill>
                <a:latin typeface="Calibri"/>
                <a:cs typeface="Calibri"/>
              </a:rPr>
              <a:t>-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Inserts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content at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beginning of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selected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75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after()</a:t>
            </a:r>
            <a:r>
              <a:rPr sz="24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alibri"/>
                <a:cs typeface="Calibri"/>
              </a:rPr>
              <a:t>-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Inserts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content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after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selected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endParaRPr sz="24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80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before()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2E2B1F"/>
                </a:solidFill>
                <a:latin typeface="Calibri"/>
                <a:cs typeface="Calibri"/>
              </a:rPr>
              <a:t>-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Inserts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before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selected elements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3267" y="257556"/>
            <a:ext cx="2446019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92633"/>
            <a:ext cx="7159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jQ</a:t>
            </a:r>
            <a:r>
              <a:rPr sz="4000" spc="-105" dirty="0"/>
              <a:t>u</a:t>
            </a:r>
            <a:r>
              <a:rPr sz="4000" spc="-110" dirty="0"/>
              <a:t>e</a:t>
            </a:r>
            <a:r>
              <a:rPr sz="4000" spc="-100" dirty="0"/>
              <a:t>r</a:t>
            </a:r>
            <a:r>
              <a:rPr sz="4000" spc="-5" dirty="0"/>
              <a:t>y</a:t>
            </a:r>
            <a:r>
              <a:rPr sz="4000" spc="-235" dirty="0"/>
              <a:t> </a:t>
            </a:r>
            <a:r>
              <a:rPr sz="4000" spc="-100" dirty="0">
                <a:hlinkClick r:id="rId3" action="ppaction://hlinkfile"/>
              </a:rPr>
              <a:t>a</a:t>
            </a:r>
            <a:r>
              <a:rPr sz="4000" spc="-110" dirty="0">
                <a:hlinkClick r:id="rId3" action="ppaction://hlinkfile"/>
              </a:rPr>
              <a:t>ppe</a:t>
            </a:r>
            <a:r>
              <a:rPr sz="4000" spc="-105" dirty="0">
                <a:hlinkClick r:id="rId3" action="ppaction://hlinkfile"/>
              </a:rPr>
              <a:t>n</a:t>
            </a:r>
            <a:r>
              <a:rPr sz="4000" spc="-100" dirty="0">
                <a:hlinkClick r:id="rId3" action="ppaction://hlinkfile"/>
              </a:rPr>
              <a:t>d</a:t>
            </a:r>
            <a:r>
              <a:rPr sz="4000" spc="-105" dirty="0">
                <a:hlinkClick r:id="rId3" action="ppaction://hlinkfile"/>
              </a:rPr>
              <a:t>(</a:t>
            </a:r>
            <a:r>
              <a:rPr sz="4000" spc="-5" dirty="0">
                <a:hlinkClick r:id="rId3" action="ppaction://hlinkfile"/>
              </a:rPr>
              <a:t>)</a:t>
            </a:r>
            <a:r>
              <a:rPr sz="4000" spc="-200" dirty="0">
                <a:hlinkClick r:id="rId3" action="ppaction://hlinkfile"/>
              </a:rPr>
              <a:t> </a:t>
            </a:r>
            <a:r>
              <a:rPr sz="4000" spc="-95" dirty="0">
                <a:hlinkClick r:id="rId3" action="ppaction://hlinkfile"/>
              </a:rPr>
              <a:t>M</a:t>
            </a:r>
            <a:r>
              <a:rPr sz="4000" spc="-110" dirty="0">
                <a:hlinkClick r:id="rId3" action="ppaction://hlinkfile"/>
              </a:rPr>
              <a:t>e</a:t>
            </a:r>
            <a:r>
              <a:rPr sz="4000" spc="-100" dirty="0">
                <a:hlinkClick r:id="rId3" action="ppaction://hlinkfile"/>
              </a:rPr>
              <a:t>thod</a:t>
            </a:r>
            <a:r>
              <a:rPr sz="4000" spc="-5" dirty="0">
                <a:hlinkClick r:id="rId3" action="ppaction://hlinkfile"/>
              </a:rPr>
              <a:t>-</a:t>
            </a:r>
            <a:r>
              <a:rPr sz="4000" spc="-229" dirty="0">
                <a:hlinkClick r:id="rId3" action="ppaction://hlinkfile"/>
              </a:rPr>
              <a:t> </a:t>
            </a:r>
            <a:r>
              <a:rPr sz="4000" spc="-100" dirty="0">
                <a:solidFill>
                  <a:srgbClr val="FF0000"/>
                </a:solidFill>
                <a:hlinkClick r:id="rId3" action="ppaction://hlinkfile"/>
              </a:rPr>
              <a:t>E</a:t>
            </a:r>
            <a:r>
              <a:rPr sz="4000" spc="-165" dirty="0">
                <a:solidFill>
                  <a:srgbClr val="FF0000"/>
                </a:solidFill>
                <a:hlinkClick r:id="rId3" action="ppaction://hlinkfile"/>
              </a:rPr>
              <a:t>x</a:t>
            </a:r>
            <a:r>
              <a:rPr sz="4000" spc="-100" dirty="0">
                <a:solidFill>
                  <a:srgbClr val="FF0000"/>
                </a:solidFill>
                <a:hlinkClick r:id="rId3" action="ppaction://hlinkfile"/>
              </a:rPr>
              <a:t>a</a:t>
            </a:r>
            <a:r>
              <a:rPr sz="4000" spc="-105" dirty="0">
                <a:solidFill>
                  <a:srgbClr val="FF0000"/>
                </a:solidFill>
                <a:hlinkClick r:id="rId3" action="ppaction://hlinkfile"/>
              </a:rPr>
              <a:t>m</a:t>
            </a:r>
            <a:r>
              <a:rPr sz="4000" spc="-110" dirty="0">
                <a:solidFill>
                  <a:srgbClr val="FF0000"/>
                </a:solidFill>
                <a:hlinkClick r:id="rId3" action="ppaction://hlinkfile"/>
              </a:rPr>
              <a:t>pl</a:t>
            </a:r>
            <a:r>
              <a:rPr sz="4000" spc="-5" dirty="0">
                <a:solidFill>
                  <a:srgbClr val="FF0000"/>
                </a:solidFill>
                <a:hlinkClick r:id="rId3" action="ppaction://hlinkfile"/>
              </a:rPr>
              <a:t>e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1191514"/>
            <a:ext cx="7872095" cy="320865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&lt;html&gt;&lt;head&gt;</a:t>
            </a:r>
            <a:endParaRPr sz="1800" dirty="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&lt;script </a:t>
            </a: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src="https://ajax.googleapis.com/ajax/libs/jquery/3.2.1/jquery.min.js"&gt;&lt;/scrip </a:t>
            </a:r>
            <a:r>
              <a:rPr sz="1800" spc="-38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t&gt;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&lt;script&gt;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$(document).ready(function(){</a:t>
            </a:r>
            <a:endParaRPr sz="1800" dirty="0">
              <a:latin typeface="Cambria"/>
              <a:cs typeface="Cambria"/>
            </a:endParaRPr>
          </a:p>
          <a:p>
            <a:pPr marL="215265">
              <a:lnSpc>
                <a:spcPct val="100000"/>
              </a:lnSpc>
              <a:spcBef>
                <a:spcPts val="430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$("#btn1").click(function(){</a:t>
            </a:r>
            <a:endParaRPr sz="1800" dirty="0">
              <a:latin typeface="Cambria"/>
              <a:cs typeface="Cambria"/>
            </a:endParaRPr>
          </a:p>
          <a:p>
            <a:pPr marL="419100">
              <a:lnSpc>
                <a:spcPct val="100000"/>
              </a:lnSpc>
              <a:spcBef>
                <a:spcPts val="434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$("ol").append("&lt;li&gt;</a:t>
            </a:r>
            <a:r>
              <a:rPr sz="1800" b="1" spc="38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List</a:t>
            </a:r>
            <a:r>
              <a:rPr sz="1800" b="1" spc="-1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mbria"/>
                <a:cs typeface="Cambria"/>
              </a:rPr>
              <a:t>item</a:t>
            </a:r>
            <a:r>
              <a:rPr sz="1800" b="1" spc="-1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3</a:t>
            </a:r>
            <a:r>
              <a:rPr sz="1800" b="1" spc="-1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&lt;/li&gt;");</a:t>
            </a:r>
            <a:endParaRPr sz="1800" dirty="0">
              <a:latin typeface="Cambria"/>
              <a:cs typeface="Cambria"/>
            </a:endParaRPr>
          </a:p>
          <a:p>
            <a:pPr marL="215265">
              <a:lnSpc>
                <a:spcPct val="100000"/>
              </a:lnSpc>
              <a:spcBef>
                <a:spcPts val="430"/>
              </a:spcBef>
            </a:pP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});</a:t>
            </a:r>
            <a:r>
              <a:rPr sz="1800" b="1" spc="-1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});</a:t>
            </a:r>
            <a:r>
              <a:rPr sz="1800" b="1" spc="-1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&lt;/script&gt;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&lt;/head&gt;</a:t>
            </a:r>
            <a:endParaRPr sz="1800" dirty="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640" y="4374260"/>
            <a:ext cx="2030095" cy="167195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&lt;body&gt;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&lt;ol&gt;</a:t>
            </a:r>
            <a:endParaRPr sz="1800" dirty="0">
              <a:latin typeface="Cambria"/>
              <a:cs typeface="Cambria"/>
            </a:endParaRPr>
          </a:p>
          <a:p>
            <a:pPr marL="114300">
              <a:lnSpc>
                <a:spcPct val="100000"/>
              </a:lnSpc>
              <a:spcBef>
                <a:spcPts val="439"/>
              </a:spcBef>
            </a:pP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&lt;li&gt;List</a:t>
            </a:r>
            <a:r>
              <a:rPr sz="1800" spc="-5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item</a:t>
            </a:r>
            <a:r>
              <a:rPr sz="1800" spc="-4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1&lt;/li&gt;</a:t>
            </a:r>
            <a:endParaRPr sz="1800" dirty="0">
              <a:latin typeface="Cambria"/>
              <a:cs typeface="Cambria"/>
            </a:endParaRPr>
          </a:p>
          <a:p>
            <a:pPr marL="1143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&lt;li&gt;List</a:t>
            </a:r>
            <a:r>
              <a:rPr sz="1800" spc="-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item</a:t>
            </a:r>
            <a:r>
              <a:rPr sz="1800" spc="-3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2&lt;/li&gt;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&lt;/ol&gt;</a:t>
            </a:r>
            <a:endParaRPr sz="18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40" y="6020511"/>
            <a:ext cx="490601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&lt;button</a:t>
            </a:r>
            <a:r>
              <a:rPr sz="1800" b="1" spc="-2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id="btn1"&gt;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Append</a:t>
            </a:r>
            <a:r>
              <a:rPr sz="18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list items</a:t>
            </a:r>
            <a:r>
              <a:rPr sz="18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&lt;/button&gt;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&lt;/body&gt;&lt;/html&gt;</a:t>
            </a:r>
            <a:endParaRPr sz="1800" dirty="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29528" y="2700527"/>
            <a:ext cx="2525395" cy="4157979"/>
            <a:chOff x="6129528" y="2700527"/>
            <a:chExt cx="2525395" cy="415797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9528" y="2700527"/>
              <a:ext cx="2493264" cy="20101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4600" y="2895599"/>
              <a:ext cx="1905000" cy="14220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8" y="4834126"/>
              <a:ext cx="2464308" cy="20238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5814" y="5029250"/>
              <a:ext cx="1876424" cy="15114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10400" y="4317619"/>
              <a:ext cx="313690" cy="711835"/>
            </a:xfrm>
            <a:custGeom>
              <a:avLst/>
              <a:gdLst/>
              <a:ahLst/>
              <a:cxnLst/>
              <a:rect l="l" t="t" r="r" b="b"/>
              <a:pathLst>
                <a:path w="313690" h="711835">
                  <a:moveTo>
                    <a:pt x="235203" y="0"/>
                  </a:moveTo>
                  <a:lnTo>
                    <a:pt x="78358" y="0"/>
                  </a:lnTo>
                  <a:lnTo>
                    <a:pt x="78358" y="554735"/>
                  </a:lnTo>
                  <a:lnTo>
                    <a:pt x="0" y="554735"/>
                  </a:lnTo>
                  <a:lnTo>
                    <a:pt x="156845" y="711580"/>
                  </a:lnTo>
                  <a:lnTo>
                    <a:pt x="313690" y="554735"/>
                  </a:lnTo>
                  <a:lnTo>
                    <a:pt x="235203" y="554735"/>
                  </a:lnTo>
                  <a:lnTo>
                    <a:pt x="235203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10400" y="4317619"/>
              <a:ext cx="313690" cy="711835"/>
            </a:xfrm>
            <a:custGeom>
              <a:avLst/>
              <a:gdLst/>
              <a:ahLst/>
              <a:cxnLst/>
              <a:rect l="l" t="t" r="r" b="b"/>
              <a:pathLst>
                <a:path w="313690" h="711835">
                  <a:moveTo>
                    <a:pt x="0" y="554735"/>
                  </a:moveTo>
                  <a:lnTo>
                    <a:pt x="78358" y="554735"/>
                  </a:lnTo>
                  <a:lnTo>
                    <a:pt x="78358" y="0"/>
                  </a:lnTo>
                  <a:lnTo>
                    <a:pt x="235203" y="0"/>
                  </a:lnTo>
                  <a:lnTo>
                    <a:pt x="235203" y="554735"/>
                  </a:lnTo>
                  <a:lnTo>
                    <a:pt x="313690" y="554735"/>
                  </a:lnTo>
                  <a:lnTo>
                    <a:pt x="156845" y="711580"/>
                  </a:lnTo>
                  <a:lnTo>
                    <a:pt x="0" y="554735"/>
                  </a:lnTo>
                  <a:close/>
                </a:path>
              </a:pathLst>
            </a:custGeom>
            <a:ln w="25400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98975" y="4506848"/>
            <a:ext cx="2279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After</a:t>
            </a:r>
            <a:r>
              <a:rPr sz="18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Clicking</a:t>
            </a:r>
            <a:r>
              <a:rPr sz="1800" b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1800" b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button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3157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jQ</a:t>
            </a:r>
            <a:r>
              <a:rPr spc="-100" dirty="0"/>
              <a:t>u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y</a:t>
            </a:r>
            <a:r>
              <a:rPr spc="-220" dirty="0"/>
              <a:t> </a:t>
            </a:r>
            <a:r>
              <a:rPr spc="-5" dirty="0"/>
              <a:t>-</a:t>
            </a:r>
            <a:r>
              <a:rPr spc="-200" dirty="0"/>
              <a:t> </a:t>
            </a:r>
            <a:r>
              <a:rPr spc="-185" dirty="0">
                <a:hlinkClick r:id="rId2" action="ppaction://hlinkfile"/>
              </a:rPr>
              <a:t>R</a:t>
            </a:r>
            <a:r>
              <a:rPr spc="-105" dirty="0">
                <a:hlinkClick r:id="rId2" action="ppaction://hlinkfile"/>
              </a:rPr>
              <a:t>e</a:t>
            </a:r>
            <a:r>
              <a:rPr spc="-100" dirty="0">
                <a:hlinkClick r:id="rId2" action="ppaction://hlinkfile"/>
              </a:rPr>
              <a:t>m</a:t>
            </a:r>
            <a:r>
              <a:rPr spc="-180" dirty="0">
                <a:hlinkClick r:id="rId2" action="ppaction://hlinkfile"/>
              </a:rPr>
              <a:t>o</a:t>
            </a:r>
            <a:r>
              <a:rPr spc="-185" dirty="0">
                <a:hlinkClick r:id="rId2" action="ppaction://hlinkfile"/>
              </a:rPr>
              <a:t>v</a:t>
            </a:r>
            <a:r>
              <a:rPr spc="-5" dirty="0">
                <a:hlinkClick r:id="rId2" action="ppaction://hlinkfile"/>
              </a:rPr>
              <a:t>e</a:t>
            </a:r>
            <a:r>
              <a:rPr spc="-210" dirty="0">
                <a:hlinkClick r:id="rId2" action="ppaction://hlinkfile"/>
              </a:rPr>
              <a:t> </a:t>
            </a:r>
            <a:r>
              <a:rPr spc="-110" dirty="0">
                <a:hlinkClick r:id="rId2" action="ppaction://hlinkfile"/>
              </a:rPr>
              <a:t>E</a:t>
            </a:r>
            <a:r>
              <a:rPr spc="-100" dirty="0">
                <a:hlinkClick r:id="rId2" action="ppaction://hlinkfile"/>
              </a:rPr>
              <a:t>l</a:t>
            </a:r>
            <a:r>
              <a:rPr spc="-105" dirty="0">
                <a:hlinkClick r:id="rId2" action="ppaction://hlinkfile"/>
              </a:rPr>
              <a:t>e</a:t>
            </a:r>
            <a:r>
              <a:rPr spc="-100" dirty="0">
                <a:hlinkClick r:id="rId2" action="ppaction://hlinkfile"/>
              </a:rPr>
              <a:t>m</a:t>
            </a:r>
            <a:r>
              <a:rPr spc="-105" dirty="0">
                <a:hlinkClick r:id="rId2" action="ppaction://hlinkfile"/>
              </a:rPr>
              <a:t>e</a:t>
            </a:r>
            <a:r>
              <a:rPr spc="-100" dirty="0">
                <a:hlinkClick r:id="rId2" action="ppaction://hlinkfile"/>
              </a:rPr>
              <a:t>nt</a:t>
            </a:r>
            <a:r>
              <a:rPr spc="-5" dirty="0">
                <a:hlinkClick r:id="rId2" action="ppaction://hlinkfile"/>
              </a:rPr>
              <a:t>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310120" cy="277368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Remove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Elements/Content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remove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2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content,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mainly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two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jQuery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methods:</a:t>
            </a:r>
            <a:endParaRPr sz="2200">
              <a:latin typeface="Calibri"/>
              <a:cs typeface="Calibri"/>
            </a:endParaRPr>
          </a:p>
          <a:p>
            <a:pPr marL="538480" marR="589280" lvl="1" indent="-228600">
              <a:lnSpc>
                <a:spcPct val="100000"/>
              </a:lnSpc>
              <a:spcBef>
                <a:spcPts val="555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remove() </a:t>
            </a:r>
            <a:r>
              <a:rPr sz="2400" b="1" dirty="0">
                <a:solidFill>
                  <a:srgbClr val="2E2B1F"/>
                </a:solidFill>
                <a:latin typeface="Calibri"/>
                <a:cs typeface="Calibri"/>
              </a:rPr>
              <a:t>-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Removes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selected element (and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its </a:t>
            </a:r>
            <a:r>
              <a:rPr sz="2400" spc="-5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child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elements)</a:t>
            </a:r>
            <a:endParaRPr sz="24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580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empty()</a:t>
            </a:r>
            <a:r>
              <a:rPr sz="2400" b="1" dirty="0">
                <a:solidFill>
                  <a:srgbClr val="2E2B1F"/>
                </a:solidFill>
                <a:latin typeface="Calibri"/>
                <a:cs typeface="Calibri"/>
              </a:rPr>
              <a:t> -</a:t>
            </a:r>
            <a:r>
              <a:rPr sz="24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Removes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child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</a:pP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selected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4791" y="379475"/>
            <a:ext cx="2446019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514934"/>
            <a:ext cx="7160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jQ</a:t>
            </a:r>
            <a:r>
              <a:rPr sz="4000" spc="-105" dirty="0"/>
              <a:t>u</a:t>
            </a:r>
            <a:r>
              <a:rPr sz="4000" spc="-110" dirty="0"/>
              <a:t>e</a:t>
            </a:r>
            <a:r>
              <a:rPr sz="4000" spc="-100" dirty="0"/>
              <a:t>r</a:t>
            </a:r>
            <a:r>
              <a:rPr sz="4000" spc="-5" dirty="0"/>
              <a:t>y</a:t>
            </a:r>
            <a:r>
              <a:rPr sz="4000" spc="-235" dirty="0"/>
              <a:t> </a:t>
            </a:r>
            <a:r>
              <a:rPr sz="4000" spc="-160" dirty="0"/>
              <a:t>r</a:t>
            </a:r>
            <a:r>
              <a:rPr sz="4000" spc="-110" dirty="0"/>
              <a:t>e</a:t>
            </a:r>
            <a:r>
              <a:rPr sz="4000" spc="-105" dirty="0"/>
              <a:t>m</a:t>
            </a:r>
            <a:r>
              <a:rPr sz="4000" spc="-160" dirty="0"/>
              <a:t>o</a:t>
            </a:r>
            <a:r>
              <a:rPr sz="4000" spc="-175" dirty="0"/>
              <a:t>v</a:t>
            </a:r>
            <a:r>
              <a:rPr sz="4000" spc="-110" dirty="0"/>
              <a:t>e</a:t>
            </a:r>
            <a:r>
              <a:rPr sz="4000" spc="-105" dirty="0"/>
              <a:t>(</a:t>
            </a:r>
            <a:r>
              <a:rPr sz="4000" spc="-5" dirty="0"/>
              <a:t>)</a:t>
            </a:r>
            <a:r>
              <a:rPr sz="4000" spc="-225" dirty="0"/>
              <a:t> </a:t>
            </a:r>
            <a:r>
              <a:rPr sz="4000" spc="-95" dirty="0"/>
              <a:t>M</a:t>
            </a:r>
            <a:r>
              <a:rPr sz="4000" spc="-110" dirty="0"/>
              <a:t>e</a:t>
            </a:r>
            <a:r>
              <a:rPr sz="4000" spc="-100" dirty="0"/>
              <a:t>thod</a:t>
            </a:r>
            <a:r>
              <a:rPr sz="4000" spc="-5" dirty="0"/>
              <a:t>-</a:t>
            </a:r>
            <a:r>
              <a:rPr sz="4000" spc="-220" dirty="0"/>
              <a:t> </a:t>
            </a:r>
            <a:r>
              <a:rPr sz="4000" spc="-100" dirty="0">
                <a:solidFill>
                  <a:srgbClr val="FF0000"/>
                </a:solidFill>
              </a:rPr>
              <a:t>E</a:t>
            </a:r>
            <a:r>
              <a:rPr sz="4000" spc="-165" dirty="0">
                <a:solidFill>
                  <a:srgbClr val="FF0000"/>
                </a:solidFill>
              </a:rPr>
              <a:t>x</a:t>
            </a:r>
            <a:r>
              <a:rPr sz="4000" spc="-100" dirty="0">
                <a:solidFill>
                  <a:srgbClr val="FF0000"/>
                </a:solidFill>
              </a:rPr>
              <a:t>a</a:t>
            </a:r>
            <a:r>
              <a:rPr sz="4000" spc="-105" dirty="0">
                <a:solidFill>
                  <a:srgbClr val="FF0000"/>
                </a:solidFill>
              </a:rPr>
              <a:t>m</a:t>
            </a:r>
            <a:r>
              <a:rPr sz="4000" spc="-110" dirty="0">
                <a:solidFill>
                  <a:srgbClr val="FF0000"/>
                </a:solidFill>
              </a:rPr>
              <a:t>pl</a:t>
            </a:r>
            <a:r>
              <a:rPr sz="4000" spc="-5" dirty="0">
                <a:solidFill>
                  <a:srgbClr val="FF0000"/>
                </a:solidFill>
              </a:rPr>
              <a:t>e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650240" y="1565503"/>
            <a:ext cx="6323965" cy="26473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&lt;html</a:t>
            </a:r>
            <a:r>
              <a:rPr sz="2000" spc="-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&gt;</a:t>
            </a:r>
            <a:r>
              <a:rPr sz="20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&lt;head&gt;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ts val="228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&lt;script</a:t>
            </a:r>
            <a:r>
              <a:rPr sz="20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src="https://code.jquery.com/jquery-1.10.2.js"&gt;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ts val="2280"/>
              </a:lnSpc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&lt;/script&gt;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&lt;/head&gt;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&lt;body&gt;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6F2F9F"/>
                </a:solidFill>
                <a:latin typeface="Cambria"/>
                <a:cs typeface="Cambria"/>
              </a:rPr>
              <a:t>&lt;p&gt;Hello&lt;/p&gt;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solidFill>
                  <a:srgbClr val="6F2F9F"/>
                </a:solidFill>
                <a:latin typeface="Cambria"/>
                <a:cs typeface="Cambria"/>
              </a:rPr>
              <a:t>how</a:t>
            </a:r>
            <a:r>
              <a:rPr sz="2000" b="1" spc="-4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2000" b="1" spc="-15" dirty="0">
                <a:solidFill>
                  <a:srgbClr val="6F2F9F"/>
                </a:solidFill>
                <a:latin typeface="Cambria"/>
                <a:cs typeface="Cambria"/>
              </a:rPr>
              <a:t>are</a:t>
            </a:r>
            <a:r>
              <a:rPr sz="2000" b="1" spc="-2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2000" b="1" spc="-20" dirty="0">
                <a:solidFill>
                  <a:srgbClr val="6F2F9F"/>
                </a:solidFill>
                <a:latin typeface="Cambria"/>
                <a:cs typeface="Cambria"/>
              </a:rPr>
              <a:t>you?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5" dirty="0">
                <a:solidFill>
                  <a:srgbClr val="6F2F9F"/>
                </a:solidFill>
                <a:latin typeface="Cambria"/>
                <a:cs typeface="Cambria"/>
              </a:rPr>
              <a:t>&lt;button&gt;Remove</a:t>
            </a:r>
            <a:r>
              <a:rPr sz="2000" b="1" spc="-55" dirty="0">
                <a:solidFill>
                  <a:srgbClr val="6F2F9F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6F2F9F"/>
                </a:solidFill>
                <a:latin typeface="Cambria"/>
                <a:cs typeface="Cambria"/>
              </a:rPr>
              <a:t>&lt;/button&gt;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40" y="4187418"/>
            <a:ext cx="3745865" cy="203771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001F5F"/>
                </a:solidFill>
                <a:latin typeface="Cambria"/>
                <a:cs typeface="Cambria"/>
              </a:rPr>
              <a:t>&lt;script&gt;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001F5F"/>
                </a:solidFill>
                <a:latin typeface="Cambria"/>
                <a:cs typeface="Cambria"/>
              </a:rPr>
              <a:t>$(</a:t>
            </a:r>
            <a:r>
              <a:rPr sz="2000" b="1" spc="-2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001F5F"/>
                </a:solidFill>
                <a:latin typeface="Cambria"/>
                <a:cs typeface="Cambria"/>
              </a:rPr>
              <a:t>"button"</a:t>
            </a:r>
            <a:r>
              <a:rPr sz="2000" b="1" spc="-4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ambria"/>
                <a:cs typeface="Cambria"/>
              </a:rPr>
              <a:t>).click(function()</a:t>
            </a:r>
            <a:r>
              <a:rPr sz="2000" b="1" spc="-6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mbria"/>
                <a:cs typeface="Cambria"/>
              </a:rPr>
              <a:t>{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001F5F"/>
                </a:solidFill>
                <a:latin typeface="Cambria"/>
                <a:cs typeface="Cambria"/>
              </a:rPr>
              <a:t>$(</a:t>
            </a:r>
            <a:r>
              <a:rPr sz="2000" b="1" spc="-3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000" b="1" spc="-20" dirty="0">
                <a:solidFill>
                  <a:srgbClr val="001F5F"/>
                </a:solidFill>
                <a:latin typeface="Cambria"/>
                <a:cs typeface="Cambria"/>
              </a:rPr>
              <a:t>"p" </a:t>
            </a:r>
            <a:r>
              <a:rPr sz="2000" b="1" spc="-15" dirty="0">
                <a:solidFill>
                  <a:srgbClr val="001F5F"/>
                </a:solidFill>
                <a:latin typeface="Cambria"/>
                <a:cs typeface="Cambria"/>
              </a:rPr>
              <a:t>).remove();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001F5F"/>
                </a:solidFill>
                <a:latin typeface="Cambria"/>
                <a:cs typeface="Cambria"/>
              </a:rPr>
              <a:t>});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001F5F"/>
                </a:solidFill>
                <a:latin typeface="Cambria"/>
                <a:cs typeface="Cambria"/>
              </a:rPr>
              <a:t>&lt;/script&gt;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&lt;/body&gt;&lt;/html&gt;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58128" y="2395727"/>
            <a:ext cx="2265045" cy="3884929"/>
            <a:chOff x="6358128" y="2395727"/>
            <a:chExt cx="2265045" cy="388492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8128" y="2395727"/>
              <a:ext cx="2264664" cy="20756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3200" y="2590799"/>
              <a:ext cx="1676400" cy="14876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8732" y="4681727"/>
              <a:ext cx="2004060" cy="15986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4439" y="4876800"/>
              <a:ext cx="1415160" cy="10108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69683" y="4078477"/>
              <a:ext cx="304800" cy="798830"/>
            </a:xfrm>
            <a:custGeom>
              <a:avLst/>
              <a:gdLst/>
              <a:ahLst/>
              <a:cxnLst/>
              <a:rect l="l" t="t" r="r" b="b"/>
              <a:pathLst>
                <a:path w="304800" h="798829">
                  <a:moveTo>
                    <a:pt x="228600" y="0"/>
                  </a:moveTo>
                  <a:lnTo>
                    <a:pt x="76200" y="0"/>
                  </a:lnTo>
                  <a:lnTo>
                    <a:pt x="76200" y="645922"/>
                  </a:lnTo>
                  <a:lnTo>
                    <a:pt x="0" y="645922"/>
                  </a:lnTo>
                  <a:lnTo>
                    <a:pt x="152400" y="798322"/>
                  </a:lnTo>
                  <a:lnTo>
                    <a:pt x="304800" y="645922"/>
                  </a:lnTo>
                  <a:lnTo>
                    <a:pt x="228600" y="64592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69683" y="4078477"/>
              <a:ext cx="304800" cy="798830"/>
            </a:xfrm>
            <a:custGeom>
              <a:avLst/>
              <a:gdLst/>
              <a:ahLst/>
              <a:cxnLst/>
              <a:rect l="l" t="t" r="r" b="b"/>
              <a:pathLst>
                <a:path w="304800" h="798829">
                  <a:moveTo>
                    <a:pt x="0" y="645922"/>
                  </a:moveTo>
                  <a:lnTo>
                    <a:pt x="76200" y="645922"/>
                  </a:lnTo>
                  <a:lnTo>
                    <a:pt x="76200" y="0"/>
                  </a:lnTo>
                  <a:lnTo>
                    <a:pt x="228600" y="0"/>
                  </a:lnTo>
                  <a:lnTo>
                    <a:pt x="228600" y="645922"/>
                  </a:lnTo>
                  <a:lnTo>
                    <a:pt x="304800" y="645922"/>
                  </a:lnTo>
                  <a:lnTo>
                    <a:pt x="152400" y="798322"/>
                  </a:lnTo>
                  <a:lnTo>
                    <a:pt x="0" y="645922"/>
                  </a:lnTo>
                  <a:close/>
                </a:path>
              </a:pathLst>
            </a:custGeom>
            <a:ln w="25399">
              <a:solidFill>
                <a:srgbClr val="7A7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804028" y="4322191"/>
            <a:ext cx="2277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E2B1F"/>
                </a:solidFill>
                <a:latin typeface="Calibri"/>
                <a:cs typeface="Calibri"/>
              </a:rPr>
              <a:t>After</a:t>
            </a:r>
            <a:r>
              <a:rPr sz="18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Calibri"/>
                <a:cs typeface="Calibri"/>
              </a:rPr>
              <a:t>Clicking</a:t>
            </a:r>
            <a:r>
              <a:rPr sz="18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18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E2B1F"/>
                </a:solidFill>
                <a:latin typeface="Calibri"/>
                <a:cs typeface="Calibri"/>
              </a:rPr>
              <a:t>button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6435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476462"/>
            <a:ext cx="7485380" cy="3932487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29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i="1" u="heavy" spc="-1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2"/>
              </a:rPr>
              <a:t>https://www.tutorialspoint.com/javascript/javascript_quic</a:t>
            </a:r>
            <a:endParaRPr sz="2400" dirty="0">
              <a:latin typeface="Calibri"/>
              <a:cs typeface="Calibri"/>
            </a:endParaRPr>
          </a:p>
          <a:p>
            <a:pPr marL="241300">
              <a:lnSpc>
                <a:spcPts val="2735"/>
              </a:lnSpc>
            </a:pPr>
            <a:r>
              <a:rPr sz="2400" i="1" u="heavy" spc="-5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2"/>
              </a:rPr>
              <a:t>k_guide.htm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i="1" u="heavy" spc="-15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3"/>
              </a:rPr>
              <a:t>https://www.w3schools.com/js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i="1" u="heavy" spc="-1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4"/>
              </a:rPr>
              <a:t>https://www.w3schools.com/js/js_htmldom.asp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u="heavy" spc="-1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5"/>
              </a:rPr>
              <a:t>https://developer.mozilla.org/fr/docs/DOM_Levels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u="heavy" spc="-2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6"/>
              </a:rPr>
              <a:t>https://codescracker.com/js/js-dom-levels.htm</a:t>
            </a:r>
            <a:endParaRPr sz="2400" dirty="0">
              <a:latin typeface="Calibri"/>
              <a:cs typeface="Calibri"/>
            </a:endParaRPr>
          </a:p>
          <a:p>
            <a:pPr marL="241300" marR="70485" indent="-228600">
              <a:lnSpc>
                <a:spcPts val="2590"/>
              </a:lnSpc>
              <a:spcBef>
                <a:spcPts val="62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u="heavy" spc="-15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7"/>
              </a:rPr>
              <a:t>https://www.w3schools.com/jquery/jquery_get_started.a </a:t>
            </a:r>
            <a:r>
              <a:rPr sz="2400" spc="-530" dirty="0">
                <a:solidFill>
                  <a:srgbClr val="D25713"/>
                </a:solid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7"/>
              </a:rPr>
              <a:t>sp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54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u="heavy" spc="-1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8"/>
              </a:rPr>
              <a:t>https://www.w3schools.com/jquery/jquery_css.asp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u="heavy" spc="-1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9"/>
              </a:rPr>
              <a:t>https://www.w3schools.com/jquery/jquery_dom_add.asp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8547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W</a:t>
            </a:r>
            <a:r>
              <a:rPr spc="-110" dirty="0"/>
              <a:t>h</a:t>
            </a:r>
            <a:r>
              <a:rPr spc="-105" dirty="0"/>
              <a:t>a</a:t>
            </a:r>
            <a:r>
              <a:rPr spc="-5" dirty="0"/>
              <a:t>t</a:t>
            </a:r>
            <a:r>
              <a:rPr spc="-200" dirty="0"/>
              <a:t> </a:t>
            </a:r>
            <a:r>
              <a:rPr spc="-110" dirty="0"/>
              <a:t>C</a:t>
            </a:r>
            <a:r>
              <a:rPr spc="-105" dirty="0"/>
              <a:t>a</a:t>
            </a:r>
            <a:r>
              <a:rPr spc="-5" dirty="0"/>
              <a:t>n</a:t>
            </a:r>
            <a:r>
              <a:rPr spc="-195" dirty="0"/>
              <a:t> </a:t>
            </a: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10" dirty="0"/>
              <a:t> </a:t>
            </a:r>
            <a:r>
              <a:rPr spc="-105" dirty="0"/>
              <a:t>D</a:t>
            </a:r>
            <a:r>
              <a:rPr spc="-110" dirty="0"/>
              <a:t>o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640" y="1472844"/>
            <a:ext cx="5408930" cy="32448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handle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events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read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write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validate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form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access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/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modify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browser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cookies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detect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user’s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browser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and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used as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object-oriented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language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handle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exceptions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asynchronous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server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calls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(AJAX)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867098"/>
            <a:ext cx="178435" cy="1028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761746"/>
            <a:ext cx="499935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70" dirty="0">
                <a:solidFill>
                  <a:srgbClr val="675E46"/>
                </a:solidFill>
                <a:latin typeface="Cambria"/>
                <a:cs typeface="Cambria"/>
              </a:rPr>
              <a:t>The</a:t>
            </a:r>
            <a:r>
              <a:rPr sz="6600" spc="-27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6600" spc="-114" dirty="0">
                <a:solidFill>
                  <a:srgbClr val="675E46"/>
                </a:solidFill>
                <a:latin typeface="Cambria"/>
                <a:cs typeface="Cambria"/>
              </a:rPr>
              <a:t>JavaScript</a:t>
            </a:r>
            <a:endParaRPr sz="66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447622"/>
            <a:ext cx="235267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229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z="6600" spc="-100" dirty="0">
                <a:solidFill>
                  <a:srgbClr val="675E46"/>
                </a:solidFill>
                <a:latin typeface="Cambria"/>
                <a:cs typeface="Cambria"/>
              </a:rPr>
              <a:t>yn</a:t>
            </a:r>
            <a:r>
              <a:rPr sz="6600" spc="-95" dirty="0">
                <a:solidFill>
                  <a:srgbClr val="675E46"/>
                </a:solidFill>
                <a:latin typeface="Cambria"/>
                <a:cs typeface="Cambria"/>
              </a:rPr>
              <a:t>ta</a:t>
            </a:r>
            <a:r>
              <a:rPr sz="6600" dirty="0">
                <a:solidFill>
                  <a:srgbClr val="675E46"/>
                </a:solidFill>
                <a:latin typeface="Cambria"/>
                <a:cs typeface="Cambria"/>
              </a:rPr>
              <a:t>x</a:t>
            </a:r>
            <a:endParaRPr sz="66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548" y="2938272"/>
            <a:ext cx="4055364" cy="337413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545580" y="1522475"/>
            <a:ext cx="2106295" cy="2342515"/>
            <a:chOff x="6545580" y="1522475"/>
            <a:chExt cx="2106295" cy="23425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88" y="1548383"/>
              <a:ext cx="2080259" cy="23164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5580" y="1522475"/>
              <a:ext cx="2080260" cy="23180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330952" y="4206240"/>
            <a:ext cx="3295015" cy="2209800"/>
            <a:chOff x="5330952" y="4206240"/>
            <a:chExt cx="3295015" cy="22098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860" y="4232148"/>
              <a:ext cx="3268980" cy="21838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952" y="4206240"/>
              <a:ext cx="3268979" cy="21838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4960" y="4270248"/>
              <a:ext cx="3140964" cy="20558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25043"/>
            <a:ext cx="411352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aScr</a:t>
            </a:r>
            <a:r>
              <a:rPr spc="-110" dirty="0"/>
              <a:t>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04" dirty="0"/>
              <a:t> </a:t>
            </a:r>
            <a:r>
              <a:rPr spc="-185" dirty="0"/>
              <a:t>S</a:t>
            </a:r>
            <a:r>
              <a:rPr spc="-105" dirty="0"/>
              <a:t>y</a:t>
            </a:r>
            <a:r>
              <a:rPr spc="-100" dirty="0"/>
              <a:t>n</a:t>
            </a:r>
            <a:r>
              <a:rPr spc="-95" dirty="0"/>
              <a:t>t</a:t>
            </a:r>
            <a:r>
              <a:rPr spc="-105" dirty="0"/>
              <a:t>a</a:t>
            </a:r>
            <a:r>
              <a:rPr spc="-5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440" y="1311910"/>
            <a:ext cx="7987030" cy="3001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be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implemented</a:t>
            </a:r>
            <a:r>
              <a:rPr sz="2200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&lt;script&gt;...</a:t>
            </a:r>
            <a:r>
              <a:rPr sz="2200" b="1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&lt;/script&gt;</a:t>
            </a:r>
            <a:r>
              <a:rPr sz="2200" b="1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tags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a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  <a:tab pos="299212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Place the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&lt;script&gt;</a:t>
            </a:r>
            <a:r>
              <a:rPr sz="2200" b="1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tags,	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within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&lt;head&gt;</a:t>
            </a:r>
            <a:r>
              <a:rPr sz="2200" b="1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tags.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A9A47B"/>
              </a:buClr>
              <a:buFont typeface="Arial MT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Syntax:</a:t>
            </a:r>
            <a:endParaRPr sz="2200" dirty="0">
              <a:latin typeface="Calibri"/>
              <a:cs typeface="Calibri"/>
            </a:endParaRPr>
          </a:p>
          <a:p>
            <a:pPr marL="309880" lvl="1">
              <a:lnSpc>
                <a:spcPct val="100000"/>
              </a:lnSpc>
              <a:spcBef>
                <a:spcPts val="484"/>
              </a:spcBef>
              <a:buClr>
                <a:srgbClr val="9CBDBC"/>
              </a:buClr>
              <a:tabLst>
                <a:tab pos="537845" algn="l"/>
                <a:tab pos="53848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&lt;script</a:t>
            </a:r>
            <a:r>
              <a:rPr sz="20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language="javascript"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type="text/javascript"&gt;</a:t>
            </a:r>
            <a:endParaRPr sz="2000" dirty="0">
              <a:latin typeface="Calibri"/>
              <a:cs typeface="Calibri"/>
            </a:endParaRPr>
          </a:p>
          <a:p>
            <a:pPr marL="309880" lvl="1">
              <a:lnSpc>
                <a:spcPct val="100000"/>
              </a:lnSpc>
              <a:spcBef>
                <a:spcPts val="484"/>
              </a:spcBef>
              <a:buClr>
                <a:srgbClr val="9CBDBC"/>
              </a:buClr>
              <a:tabLst>
                <a:tab pos="537845" algn="l"/>
                <a:tab pos="538480" algn="l"/>
              </a:tabLst>
            </a:pPr>
            <a:r>
              <a:rPr lang="en-IN" sz="2000" spc="-10" dirty="0">
                <a:solidFill>
                  <a:srgbClr val="2E2B1F"/>
                </a:solidFill>
                <a:latin typeface="Calibri"/>
                <a:cs typeface="Calibri"/>
              </a:rPr>
              <a:t>//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JavaScript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endParaRPr sz="2000" dirty="0">
              <a:latin typeface="Calibri"/>
              <a:cs typeface="Calibri"/>
            </a:endParaRPr>
          </a:p>
          <a:p>
            <a:pPr marL="309880" lvl="1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tabLst>
                <a:tab pos="537845" algn="l"/>
                <a:tab pos="538480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&lt;/script&gt;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82930"/>
            <a:ext cx="7272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95550" algn="l"/>
              </a:tabLst>
            </a:pPr>
            <a:r>
              <a:rPr sz="4400" spc="-95" dirty="0"/>
              <a:t>J</a:t>
            </a:r>
            <a:r>
              <a:rPr sz="4400" spc="-185" dirty="0"/>
              <a:t>a</a:t>
            </a:r>
            <a:r>
              <a:rPr sz="4400" spc="-195" dirty="0"/>
              <a:t>v</a:t>
            </a:r>
            <a:r>
              <a:rPr sz="4400" spc="-100" dirty="0"/>
              <a:t>aScr</a:t>
            </a:r>
            <a:r>
              <a:rPr sz="4400" spc="-110" dirty="0"/>
              <a:t>i</a:t>
            </a:r>
            <a:r>
              <a:rPr sz="4400" spc="-100" dirty="0"/>
              <a:t>p</a:t>
            </a:r>
            <a:r>
              <a:rPr sz="4400" dirty="0"/>
              <a:t>t	</a:t>
            </a:r>
            <a:r>
              <a:rPr sz="4400" spc="-125" dirty="0"/>
              <a:t>E</a:t>
            </a:r>
            <a:r>
              <a:rPr sz="4400" spc="-95" dirty="0"/>
              <a:t>d</a:t>
            </a:r>
            <a:r>
              <a:rPr sz="4400" spc="-100" dirty="0"/>
              <a:t>i</a:t>
            </a:r>
            <a:r>
              <a:rPr sz="4400" spc="-135" dirty="0"/>
              <a:t>t</a:t>
            </a:r>
            <a:r>
              <a:rPr sz="4400" spc="-105" dirty="0"/>
              <a:t>o</a:t>
            </a:r>
            <a:r>
              <a:rPr sz="4400" dirty="0"/>
              <a:t>r</a:t>
            </a:r>
            <a:r>
              <a:rPr sz="4400" spc="-225" dirty="0"/>
              <a:t> </a:t>
            </a:r>
            <a:r>
              <a:rPr sz="4400" spc="-100" dirty="0"/>
              <a:t>an</a:t>
            </a:r>
            <a:r>
              <a:rPr sz="4400" dirty="0"/>
              <a:t>d</a:t>
            </a:r>
            <a:r>
              <a:rPr sz="4400" spc="-220" dirty="0"/>
              <a:t> </a:t>
            </a:r>
            <a:r>
              <a:rPr sz="4400" spc="-100" dirty="0"/>
              <a:t>E</a:t>
            </a:r>
            <a:r>
              <a:rPr sz="4400" spc="-105" dirty="0"/>
              <a:t>x</a:t>
            </a:r>
            <a:r>
              <a:rPr sz="4400" spc="-135" dirty="0"/>
              <a:t>t</a:t>
            </a:r>
            <a:r>
              <a:rPr sz="4400" spc="-100" dirty="0"/>
              <a:t>en</a:t>
            </a:r>
            <a:r>
              <a:rPr sz="4400" spc="-105" dirty="0"/>
              <a:t>s</a:t>
            </a:r>
            <a:r>
              <a:rPr sz="4400" spc="-100" dirty="0"/>
              <a:t>i</a:t>
            </a:r>
            <a:r>
              <a:rPr sz="4400" spc="-105" dirty="0"/>
              <a:t>o</a:t>
            </a:r>
            <a:r>
              <a:rPr sz="4400" dirty="0"/>
              <a:t>n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444500" y="1642236"/>
            <a:ext cx="7645400" cy="1137920"/>
            <a:chOff x="444500" y="1642236"/>
            <a:chExt cx="7645400" cy="1137920"/>
          </a:xfrm>
        </p:grpSpPr>
        <p:sp>
          <p:nvSpPr>
            <p:cNvPr id="4" name="object 4"/>
            <p:cNvSpPr/>
            <p:nvPr/>
          </p:nvSpPr>
          <p:spPr>
            <a:xfrm>
              <a:off x="457200" y="1654936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7434580" y="0"/>
                  </a:moveTo>
                  <a:lnTo>
                    <a:pt x="185381" y="0"/>
                  </a:lnTo>
                  <a:lnTo>
                    <a:pt x="136103" y="6626"/>
                  </a:lnTo>
                  <a:lnTo>
                    <a:pt x="91820" y="25324"/>
                  </a:lnTo>
                  <a:lnTo>
                    <a:pt x="54300" y="54324"/>
                  </a:lnTo>
                  <a:lnTo>
                    <a:pt x="25312" y="91853"/>
                  </a:lnTo>
                  <a:lnTo>
                    <a:pt x="6622" y="136142"/>
                  </a:lnTo>
                  <a:lnTo>
                    <a:pt x="0" y="185420"/>
                  </a:lnTo>
                  <a:lnTo>
                    <a:pt x="0" y="926973"/>
                  </a:lnTo>
                  <a:lnTo>
                    <a:pt x="6622" y="976240"/>
                  </a:lnTo>
                  <a:lnTo>
                    <a:pt x="25312" y="1020506"/>
                  </a:lnTo>
                  <a:lnTo>
                    <a:pt x="54300" y="1058005"/>
                  </a:lnTo>
                  <a:lnTo>
                    <a:pt x="91820" y="1086974"/>
                  </a:lnTo>
                  <a:lnTo>
                    <a:pt x="136103" y="1105649"/>
                  </a:lnTo>
                  <a:lnTo>
                    <a:pt x="185381" y="1112265"/>
                  </a:lnTo>
                  <a:lnTo>
                    <a:pt x="7434580" y="1112265"/>
                  </a:lnTo>
                  <a:lnTo>
                    <a:pt x="7483857" y="1105649"/>
                  </a:lnTo>
                  <a:lnTo>
                    <a:pt x="7528146" y="1086974"/>
                  </a:lnTo>
                  <a:lnTo>
                    <a:pt x="7565675" y="1058005"/>
                  </a:lnTo>
                  <a:lnTo>
                    <a:pt x="7594675" y="1020506"/>
                  </a:lnTo>
                  <a:lnTo>
                    <a:pt x="7613373" y="976240"/>
                  </a:lnTo>
                  <a:lnTo>
                    <a:pt x="7620000" y="926973"/>
                  </a:lnTo>
                  <a:lnTo>
                    <a:pt x="7620000" y="185420"/>
                  </a:lnTo>
                  <a:lnTo>
                    <a:pt x="7613373" y="136142"/>
                  </a:lnTo>
                  <a:lnTo>
                    <a:pt x="7594675" y="91853"/>
                  </a:lnTo>
                  <a:lnTo>
                    <a:pt x="7565675" y="54324"/>
                  </a:lnTo>
                  <a:lnTo>
                    <a:pt x="7528146" y="25324"/>
                  </a:lnTo>
                  <a:lnTo>
                    <a:pt x="7483857" y="6626"/>
                  </a:lnTo>
                  <a:lnTo>
                    <a:pt x="7434580" y="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1654936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0" y="185420"/>
                  </a:moveTo>
                  <a:lnTo>
                    <a:pt x="6622" y="136142"/>
                  </a:lnTo>
                  <a:lnTo>
                    <a:pt x="25312" y="91853"/>
                  </a:lnTo>
                  <a:lnTo>
                    <a:pt x="54300" y="54324"/>
                  </a:lnTo>
                  <a:lnTo>
                    <a:pt x="91820" y="25324"/>
                  </a:lnTo>
                  <a:lnTo>
                    <a:pt x="136103" y="6626"/>
                  </a:lnTo>
                  <a:lnTo>
                    <a:pt x="185381" y="0"/>
                  </a:lnTo>
                  <a:lnTo>
                    <a:pt x="7434580" y="0"/>
                  </a:lnTo>
                  <a:lnTo>
                    <a:pt x="7483857" y="6626"/>
                  </a:lnTo>
                  <a:lnTo>
                    <a:pt x="7528146" y="25324"/>
                  </a:lnTo>
                  <a:lnTo>
                    <a:pt x="7565675" y="54324"/>
                  </a:lnTo>
                  <a:lnTo>
                    <a:pt x="7594675" y="91853"/>
                  </a:lnTo>
                  <a:lnTo>
                    <a:pt x="7613373" y="136142"/>
                  </a:lnTo>
                  <a:lnTo>
                    <a:pt x="7620000" y="185420"/>
                  </a:lnTo>
                  <a:lnTo>
                    <a:pt x="7620000" y="926973"/>
                  </a:lnTo>
                  <a:lnTo>
                    <a:pt x="7613373" y="976240"/>
                  </a:lnTo>
                  <a:lnTo>
                    <a:pt x="7594675" y="1020506"/>
                  </a:lnTo>
                  <a:lnTo>
                    <a:pt x="7565675" y="1058005"/>
                  </a:lnTo>
                  <a:lnTo>
                    <a:pt x="7528146" y="1086974"/>
                  </a:lnTo>
                  <a:lnTo>
                    <a:pt x="7483857" y="1105649"/>
                  </a:lnTo>
                  <a:lnTo>
                    <a:pt x="7434580" y="1112265"/>
                  </a:lnTo>
                  <a:lnTo>
                    <a:pt x="185381" y="1112265"/>
                  </a:lnTo>
                  <a:lnTo>
                    <a:pt x="136103" y="1105649"/>
                  </a:lnTo>
                  <a:lnTo>
                    <a:pt x="91820" y="1086974"/>
                  </a:lnTo>
                  <a:lnTo>
                    <a:pt x="54300" y="1058005"/>
                  </a:lnTo>
                  <a:lnTo>
                    <a:pt x="25312" y="1020506"/>
                  </a:lnTo>
                  <a:lnTo>
                    <a:pt x="6622" y="976240"/>
                  </a:lnTo>
                  <a:lnTo>
                    <a:pt x="0" y="926973"/>
                  </a:lnTo>
                  <a:lnTo>
                    <a:pt x="0" y="18542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4500" y="2835148"/>
            <a:ext cx="7645400" cy="1137920"/>
            <a:chOff x="444500" y="2835148"/>
            <a:chExt cx="7645400" cy="1137920"/>
          </a:xfrm>
        </p:grpSpPr>
        <p:sp>
          <p:nvSpPr>
            <p:cNvPr id="7" name="object 7"/>
            <p:cNvSpPr/>
            <p:nvPr/>
          </p:nvSpPr>
          <p:spPr>
            <a:xfrm>
              <a:off x="457200" y="2847848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7434580" y="0"/>
                  </a:moveTo>
                  <a:lnTo>
                    <a:pt x="185381" y="0"/>
                  </a:lnTo>
                  <a:lnTo>
                    <a:pt x="136103" y="6626"/>
                  </a:lnTo>
                  <a:lnTo>
                    <a:pt x="91820" y="25324"/>
                  </a:lnTo>
                  <a:lnTo>
                    <a:pt x="54300" y="54324"/>
                  </a:lnTo>
                  <a:lnTo>
                    <a:pt x="25312" y="91853"/>
                  </a:lnTo>
                  <a:lnTo>
                    <a:pt x="6622" y="136142"/>
                  </a:lnTo>
                  <a:lnTo>
                    <a:pt x="0" y="185419"/>
                  </a:lnTo>
                  <a:lnTo>
                    <a:pt x="0" y="926972"/>
                  </a:lnTo>
                  <a:lnTo>
                    <a:pt x="6622" y="976250"/>
                  </a:lnTo>
                  <a:lnTo>
                    <a:pt x="25312" y="1020539"/>
                  </a:lnTo>
                  <a:lnTo>
                    <a:pt x="54300" y="1058068"/>
                  </a:lnTo>
                  <a:lnTo>
                    <a:pt x="91820" y="1087068"/>
                  </a:lnTo>
                  <a:lnTo>
                    <a:pt x="136103" y="1105766"/>
                  </a:lnTo>
                  <a:lnTo>
                    <a:pt x="185381" y="1112393"/>
                  </a:lnTo>
                  <a:lnTo>
                    <a:pt x="7434580" y="1112393"/>
                  </a:lnTo>
                  <a:lnTo>
                    <a:pt x="7483857" y="1105766"/>
                  </a:lnTo>
                  <a:lnTo>
                    <a:pt x="7528146" y="1087068"/>
                  </a:lnTo>
                  <a:lnTo>
                    <a:pt x="7565675" y="1058068"/>
                  </a:lnTo>
                  <a:lnTo>
                    <a:pt x="7594675" y="1020539"/>
                  </a:lnTo>
                  <a:lnTo>
                    <a:pt x="7613373" y="976250"/>
                  </a:lnTo>
                  <a:lnTo>
                    <a:pt x="7620000" y="926972"/>
                  </a:lnTo>
                  <a:lnTo>
                    <a:pt x="7620000" y="185419"/>
                  </a:lnTo>
                  <a:lnTo>
                    <a:pt x="7613373" y="136142"/>
                  </a:lnTo>
                  <a:lnTo>
                    <a:pt x="7594675" y="91853"/>
                  </a:lnTo>
                  <a:lnTo>
                    <a:pt x="7565675" y="54324"/>
                  </a:lnTo>
                  <a:lnTo>
                    <a:pt x="7528146" y="25324"/>
                  </a:lnTo>
                  <a:lnTo>
                    <a:pt x="7483857" y="6626"/>
                  </a:lnTo>
                  <a:lnTo>
                    <a:pt x="7434580" y="0"/>
                  </a:lnTo>
                  <a:close/>
                </a:path>
              </a:pathLst>
            </a:custGeom>
            <a:solidFill>
              <a:srgbClr val="D2C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2847848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0" y="185419"/>
                  </a:moveTo>
                  <a:lnTo>
                    <a:pt x="6622" y="136142"/>
                  </a:lnTo>
                  <a:lnTo>
                    <a:pt x="25312" y="91853"/>
                  </a:lnTo>
                  <a:lnTo>
                    <a:pt x="54300" y="54324"/>
                  </a:lnTo>
                  <a:lnTo>
                    <a:pt x="91820" y="25324"/>
                  </a:lnTo>
                  <a:lnTo>
                    <a:pt x="136103" y="6626"/>
                  </a:lnTo>
                  <a:lnTo>
                    <a:pt x="185381" y="0"/>
                  </a:lnTo>
                  <a:lnTo>
                    <a:pt x="7434580" y="0"/>
                  </a:lnTo>
                  <a:lnTo>
                    <a:pt x="7483857" y="6626"/>
                  </a:lnTo>
                  <a:lnTo>
                    <a:pt x="7528146" y="25324"/>
                  </a:lnTo>
                  <a:lnTo>
                    <a:pt x="7565675" y="54324"/>
                  </a:lnTo>
                  <a:lnTo>
                    <a:pt x="7594675" y="91853"/>
                  </a:lnTo>
                  <a:lnTo>
                    <a:pt x="7613373" y="136142"/>
                  </a:lnTo>
                  <a:lnTo>
                    <a:pt x="7620000" y="185419"/>
                  </a:lnTo>
                  <a:lnTo>
                    <a:pt x="7620000" y="926972"/>
                  </a:lnTo>
                  <a:lnTo>
                    <a:pt x="7613373" y="976250"/>
                  </a:lnTo>
                  <a:lnTo>
                    <a:pt x="7594675" y="1020539"/>
                  </a:lnTo>
                  <a:lnTo>
                    <a:pt x="7565675" y="1058068"/>
                  </a:lnTo>
                  <a:lnTo>
                    <a:pt x="7528146" y="1087068"/>
                  </a:lnTo>
                  <a:lnTo>
                    <a:pt x="7483857" y="1105766"/>
                  </a:lnTo>
                  <a:lnTo>
                    <a:pt x="7434580" y="1112393"/>
                  </a:lnTo>
                  <a:lnTo>
                    <a:pt x="185381" y="1112393"/>
                  </a:lnTo>
                  <a:lnTo>
                    <a:pt x="136103" y="1105766"/>
                  </a:lnTo>
                  <a:lnTo>
                    <a:pt x="91820" y="1087068"/>
                  </a:lnTo>
                  <a:lnTo>
                    <a:pt x="54300" y="1058068"/>
                  </a:lnTo>
                  <a:lnTo>
                    <a:pt x="25312" y="1020539"/>
                  </a:lnTo>
                  <a:lnTo>
                    <a:pt x="6622" y="976250"/>
                  </a:lnTo>
                  <a:lnTo>
                    <a:pt x="0" y="926972"/>
                  </a:lnTo>
                  <a:lnTo>
                    <a:pt x="0" y="1854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44500" y="4028059"/>
            <a:ext cx="7645400" cy="1137920"/>
            <a:chOff x="444500" y="4028059"/>
            <a:chExt cx="7645400" cy="1137920"/>
          </a:xfrm>
        </p:grpSpPr>
        <p:sp>
          <p:nvSpPr>
            <p:cNvPr id="10" name="object 10"/>
            <p:cNvSpPr/>
            <p:nvPr/>
          </p:nvSpPr>
          <p:spPr>
            <a:xfrm>
              <a:off x="457200" y="4040759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7434580" y="0"/>
                  </a:moveTo>
                  <a:lnTo>
                    <a:pt x="185381" y="0"/>
                  </a:lnTo>
                  <a:lnTo>
                    <a:pt x="136103" y="6626"/>
                  </a:lnTo>
                  <a:lnTo>
                    <a:pt x="91820" y="25324"/>
                  </a:lnTo>
                  <a:lnTo>
                    <a:pt x="54300" y="54324"/>
                  </a:lnTo>
                  <a:lnTo>
                    <a:pt x="25312" y="91853"/>
                  </a:lnTo>
                  <a:lnTo>
                    <a:pt x="6622" y="136142"/>
                  </a:lnTo>
                  <a:lnTo>
                    <a:pt x="0" y="185420"/>
                  </a:lnTo>
                  <a:lnTo>
                    <a:pt x="0" y="926973"/>
                  </a:lnTo>
                  <a:lnTo>
                    <a:pt x="6622" y="976250"/>
                  </a:lnTo>
                  <a:lnTo>
                    <a:pt x="25312" y="1020539"/>
                  </a:lnTo>
                  <a:lnTo>
                    <a:pt x="54300" y="1058068"/>
                  </a:lnTo>
                  <a:lnTo>
                    <a:pt x="91820" y="1087068"/>
                  </a:lnTo>
                  <a:lnTo>
                    <a:pt x="136103" y="1105766"/>
                  </a:lnTo>
                  <a:lnTo>
                    <a:pt x="185381" y="1112393"/>
                  </a:lnTo>
                  <a:lnTo>
                    <a:pt x="7434580" y="1112393"/>
                  </a:lnTo>
                  <a:lnTo>
                    <a:pt x="7483857" y="1105766"/>
                  </a:lnTo>
                  <a:lnTo>
                    <a:pt x="7528146" y="1087068"/>
                  </a:lnTo>
                  <a:lnTo>
                    <a:pt x="7565675" y="1058068"/>
                  </a:lnTo>
                  <a:lnTo>
                    <a:pt x="7594675" y="1020539"/>
                  </a:lnTo>
                  <a:lnTo>
                    <a:pt x="7613373" y="976250"/>
                  </a:lnTo>
                  <a:lnTo>
                    <a:pt x="7620000" y="926973"/>
                  </a:lnTo>
                  <a:lnTo>
                    <a:pt x="7620000" y="185420"/>
                  </a:lnTo>
                  <a:lnTo>
                    <a:pt x="7613373" y="136142"/>
                  </a:lnTo>
                  <a:lnTo>
                    <a:pt x="7594675" y="91853"/>
                  </a:lnTo>
                  <a:lnTo>
                    <a:pt x="7565675" y="54324"/>
                  </a:lnTo>
                  <a:lnTo>
                    <a:pt x="7528146" y="25324"/>
                  </a:lnTo>
                  <a:lnTo>
                    <a:pt x="7483857" y="6626"/>
                  </a:lnTo>
                  <a:lnTo>
                    <a:pt x="7434580" y="0"/>
                  </a:lnTo>
                  <a:close/>
                </a:path>
              </a:pathLst>
            </a:custGeom>
            <a:solidFill>
              <a:srgbClr val="94A2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4040759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0" y="185420"/>
                  </a:moveTo>
                  <a:lnTo>
                    <a:pt x="6622" y="136142"/>
                  </a:lnTo>
                  <a:lnTo>
                    <a:pt x="25312" y="91853"/>
                  </a:lnTo>
                  <a:lnTo>
                    <a:pt x="54300" y="54324"/>
                  </a:lnTo>
                  <a:lnTo>
                    <a:pt x="91820" y="25324"/>
                  </a:lnTo>
                  <a:lnTo>
                    <a:pt x="136103" y="6626"/>
                  </a:lnTo>
                  <a:lnTo>
                    <a:pt x="185381" y="0"/>
                  </a:lnTo>
                  <a:lnTo>
                    <a:pt x="7434580" y="0"/>
                  </a:lnTo>
                  <a:lnTo>
                    <a:pt x="7483857" y="6626"/>
                  </a:lnTo>
                  <a:lnTo>
                    <a:pt x="7528146" y="25324"/>
                  </a:lnTo>
                  <a:lnTo>
                    <a:pt x="7565675" y="54324"/>
                  </a:lnTo>
                  <a:lnTo>
                    <a:pt x="7594675" y="91853"/>
                  </a:lnTo>
                  <a:lnTo>
                    <a:pt x="7613373" y="136142"/>
                  </a:lnTo>
                  <a:lnTo>
                    <a:pt x="7620000" y="185420"/>
                  </a:lnTo>
                  <a:lnTo>
                    <a:pt x="7620000" y="926973"/>
                  </a:lnTo>
                  <a:lnTo>
                    <a:pt x="7613373" y="976250"/>
                  </a:lnTo>
                  <a:lnTo>
                    <a:pt x="7594675" y="1020539"/>
                  </a:lnTo>
                  <a:lnTo>
                    <a:pt x="7565675" y="1058068"/>
                  </a:lnTo>
                  <a:lnTo>
                    <a:pt x="7528146" y="1087068"/>
                  </a:lnTo>
                  <a:lnTo>
                    <a:pt x="7483857" y="1105766"/>
                  </a:lnTo>
                  <a:lnTo>
                    <a:pt x="7434580" y="1112393"/>
                  </a:lnTo>
                  <a:lnTo>
                    <a:pt x="185381" y="1112393"/>
                  </a:lnTo>
                  <a:lnTo>
                    <a:pt x="136103" y="1105766"/>
                  </a:lnTo>
                  <a:lnTo>
                    <a:pt x="91820" y="1087068"/>
                  </a:lnTo>
                  <a:lnTo>
                    <a:pt x="54300" y="1058068"/>
                  </a:lnTo>
                  <a:lnTo>
                    <a:pt x="25312" y="1020539"/>
                  </a:lnTo>
                  <a:lnTo>
                    <a:pt x="6622" y="976250"/>
                  </a:lnTo>
                  <a:lnTo>
                    <a:pt x="0" y="926973"/>
                  </a:lnTo>
                  <a:lnTo>
                    <a:pt x="0" y="1854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44500" y="5221096"/>
            <a:ext cx="7645400" cy="1137920"/>
            <a:chOff x="444500" y="5221096"/>
            <a:chExt cx="7645400" cy="1137920"/>
          </a:xfrm>
        </p:grpSpPr>
        <p:sp>
          <p:nvSpPr>
            <p:cNvPr id="13" name="object 13"/>
            <p:cNvSpPr/>
            <p:nvPr/>
          </p:nvSpPr>
          <p:spPr>
            <a:xfrm>
              <a:off x="457200" y="5233796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7434580" y="0"/>
                  </a:moveTo>
                  <a:lnTo>
                    <a:pt x="185381" y="0"/>
                  </a:lnTo>
                  <a:lnTo>
                    <a:pt x="136103" y="6616"/>
                  </a:lnTo>
                  <a:lnTo>
                    <a:pt x="91820" y="25291"/>
                  </a:lnTo>
                  <a:lnTo>
                    <a:pt x="54300" y="54260"/>
                  </a:lnTo>
                  <a:lnTo>
                    <a:pt x="25312" y="91759"/>
                  </a:lnTo>
                  <a:lnTo>
                    <a:pt x="6622" y="136025"/>
                  </a:lnTo>
                  <a:lnTo>
                    <a:pt x="0" y="185292"/>
                  </a:lnTo>
                  <a:lnTo>
                    <a:pt x="0" y="926884"/>
                  </a:lnTo>
                  <a:lnTo>
                    <a:pt x="6622" y="976167"/>
                  </a:lnTo>
                  <a:lnTo>
                    <a:pt x="25312" y="1020451"/>
                  </a:lnTo>
                  <a:lnTo>
                    <a:pt x="54300" y="1057970"/>
                  </a:lnTo>
                  <a:lnTo>
                    <a:pt x="91820" y="1086956"/>
                  </a:lnTo>
                  <a:lnTo>
                    <a:pt x="136103" y="1105644"/>
                  </a:lnTo>
                  <a:lnTo>
                    <a:pt x="185381" y="1112265"/>
                  </a:lnTo>
                  <a:lnTo>
                    <a:pt x="7434580" y="1112265"/>
                  </a:lnTo>
                  <a:lnTo>
                    <a:pt x="7483857" y="1105644"/>
                  </a:lnTo>
                  <a:lnTo>
                    <a:pt x="7528146" y="1086956"/>
                  </a:lnTo>
                  <a:lnTo>
                    <a:pt x="7565675" y="1057970"/>
                  </a:lnTo>
                  <a:lnTo>
                    <a:pt x="7594675" y="1020451"/>
                  </a:lnTo>
                  <a:lnTo>
                    <a:pt x="7613373" y="976167"/>
                  </a:lnTo>
                  <a:lnTo>
                    <a:pt x="7620000" y="926884"/>
                  </a:lnTo>
                  <a:lnTo>
                    <a:pt x="7620000" y="185292"/>
                  </a:lnTo>
                  <a:lnTo>
                    <a:pt x="7613373" y="136025"/>
                  </a:lnTo>
                  <a:lnTo>
                    <a:pt x="7594675" y="91759"/>
                  </a:lnTo>
                  <a:lnTo>
                    <a:pt x="7565675" y="54260"/>
                  </a:lnTo>
                  <a:lnTo>
                    <a:pt x="7528146" y="25291"/>
                  </a:lnTo>
                  <a:lnTo>
                    <a:pt x="7483857" y="6616"/>
                  </a:lnTo>
                  <a:lnTo>
                    <a:pt x="7434580" y="0"/>
                  </a:lnTo>
                  <a:close/>
                </a:path>
              </a:pathLst>
            </a:custGeom>
            <a:solidFill>
              <a:srgbClr val="C79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200" y="5233796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0" y="185292"/>
                  </a:moveTo>
                  <a:lnTo>
                    <a:pt x="6622" y="136025"/>
                  </a:lnTo>
                  <a:lnTo>
                    <a:pt x="25312" y="91759"/>
                  </a:lnTo>
                  <a:lnTo>
                    <a:pt x="54300" y="54260"/>
                  </a:lnTo>
                  <a:lnTo>
                    <a:pt x="91820" y="25291"/>
                  </a:lnTo>
                  <a:lnTo>
                    <a:pt x="136103" y="6616"/>
                  </a:lnTo>
                  <a:lnTo>
                    <a:pt x="185381" y="0"/>
                  </a:lnTo>
                  <a:lnTo>
                    <a:pt x="7434580" y="0"/>
                  </a:lnTo>
                  <a:lnTo>
                    <a:pt x="7483857" y="6616"/>
                  </a:lnTo>
                  <a:lnTo>
                    <a:pt x="7528146" y="25291"/>
                  </a:lnTo>
                  <a:lnTo>
                    <a:pt x="7565675" y="54260"/>
                  </a:lnTo>
                  <a:lnTo>
                    <a:pt x="7594675" y="91759"/>
                  </a:lnTo>
                  <a:lnTo>
                    <a:pt x="7613373" y="136025"/>
                  </a:lnTo>
                  <a:lnTo>
                    <a:pt x="7620000" y="185292"/>
                  </a:lnTo>
                  <a:lnTo>
                    <a:pt x="7620000" y="926884"/>
                  </a:lnTo>
                  <a:lnTo>
                    <a:pt x="7613373" y="976167"/>
                  </a:lnTo>
                  <a:lnTo>
                    <a:pt x="7594675" y="1020451"/>
                  </a:lnTo>
                  <a:lnTo>
                    <a:pt x="7565675" y="1057970"/>
                  </a:lnTo>
                  <a:lnTo>
                    <a:pt x="7528146" y="1086956"/>
                  </a:lnTo>
                  <a:lnTo>
                    <a:pt x="7483857" y="1105644"/>
                  </a:lnTo>
                  <a:lnTo>
                    <a:pt x="7434580" y="1112265"/>
                  </a:lnTo>
                  <a:lnTo>
                    <a:pt x="185381" y="1112265"/>
                  </a:lnTo>
                  <a:lnTo>
                    <a:pt x="136103" y="1105644"/>
                  </a:lnTo>
                  <a:lnTo>
                    <a:pt x="91820" y="1086956"/>
                  </a:lnTo>
                  <a:lnTo>
                    <a:pt x="54300" y="1057970"/>
                  </a:lnTo>
                  <a:lnTo>
                    <a:pt x="25312" y="1020451"/>
                  </a:lnTo>
                  <a:lnTo>
                    <a:pt x="6622" y="976167"/>
                  </a:lnTo>
                  <a:lnTo>
                    <a:pt x="0" y="926884"/>
                  </a:lnTo>
                  <a:lnTo>
                    <a:pt x="0" y="18529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05739" y="1944116"/>
            <a:ext cx="6609080" cy="4031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Notepad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code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950" dirty="0">
              <a:latin typeface="Calibri"/>
              <a:cs typeface="Calibri"/>
            </a:endParaRPr>
          </a:p>
          <a:p>
            <a:pPr marL="12700" marR="111125">
              <a:lnSpc>
                <a:spcPts val="3070"/>
              </a:lnSpc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.html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(if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embedded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JavaScript)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.js (if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external JavaScript)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Run the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brower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427595" cy="1415772"/>
          </a:xfrm>
        </p:spPr>
        <p:txBody>
          <a:bodyPr/>
          <a:lstStyle/>
          <a:p>
            <a:r>
              <a:rPr lang="en-US" b="1" dirty="0"/>
              <a:t>Inline JavaScript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830997"/>
          </a:xfrm>
        </p:spPr>
        <p:txBody>
          <a:bodyPr/>
          <a:lstStyle/>
          <a:p>
            <a:pPr rtl="0" fontAlgn="base"/>
            <a:r>
              <a:rPr lang="en-US" dirty="0" smtClean="0"/>
              <a:t>You </a:t>
            </a:r>
            <a:r>
              <a:rPr lang="en-US" dirty="0"/>
              <a:t>can write </a:t>
            </a:r>
            <a:r>
              <a:rPr lang="en-US" u="sng" dirty="0">
                <a:hlinkClick r:id="rId2"/>
              </a:rPr>
              <a:t>JavaScript</a:t>
            </a:r>
            <a:r>
              <a:rPr lang="en-US" dirty="0"/>
              <a:t> code directly inside the </a:t>
            </a:r>
            <a:r>
              <a:rPr lang="en-US" u="sng" dirty="0">
                <a:hlinkClick r:id="rId3"/>
              </a:rPr>
              <a:t>HTML element</a:t>
            </a:r>
            <a:r>
              <a:rPr lang="en-US" dirty="0"/>
              <a:t> using the </a:t>
            </a:r>
            <a:r>
              <a:rPr lang="en-US" u="sng" dirty="0" err="1">
                <a:hlinkClick r:id="rId4"/>
              </a:rPr>
              <a:t>onclick</a:t>
            </a:r>
            <a:r>
              <a:rPr lang="en-US" dirty="0"/>
              <a:t>, </a:t>
            </a:r>
            <a:r>
              <a:rPr lang="en-US" u="sng" dirty="0" err="1">
                <a:hlinkClick r:id="rId5"/>
              </a:rPr>
              <a:t>onmouseover</a:t>
            </a:r>
            <a:r>
              <a:rPr lang="en-US" dirty="0"/>
              <a:t>, or other event handler attributes.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54"/>
          <a:stretch/>
        </p:blipFill>
        <p:spPr bwMode="auto">
          <a:xfrm>
            <a:off x="2977978" y="4343400"/>
            <a:ext cx="5810250" cy="209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22860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  &lt;h2&gt;</a:t>
            </a:r>
          </a:p>
          <a:p>
            <a:r>
              <a:rPr lang="en-US" dirty="0"/>
              <a:t>        Adding JavaScript in HTML Document</a:t>
            </a:r>
          </a:p>
          <a:p>
            <a:r>
              <a:rPr lang="en-US" dirty="0"/>
              <a:t>    &lt;/h2&gt;</a:t>
            </a:r>
          </a:p>
          <a:p>
            <a:r>
              <a:rPr lang="en-US" dirty="0" smtClean="0"/>
              <a:t>     </a:t>
            </a:r>
            <a:r>
              <a:rPr lang="en-US" dirty="0"/>
              <a:t>&lt;button </a:t>
            </a:r>
            <a:r>
              <a:rPr lang="en-US" dirty="0" err="1"/>
              <a:t>onclick</a:t>
            </a:r>
            <a:r>
              <a:rPr lang="en-US" dirty="0"/>
              <a:t>="alert('Button Clicked!')"&gt;</a:t>
            </a:r>
          </a:p>
          <a:p>
            <a:r>
              <a:rPr lang="en-US" dirty="0"/>
              <a:t>        Click Here</a:t>
            </a:r>
          </a:p>
          <a:p>
            <a:r>
              <a:rPr lang="en-US" dirty="0"/>
              <a:t>    &lt;/button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&lt;/html&gt;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589447"/>
            <a:ext cx="404495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669" y="2171700"/>
            <a:ext cx="467931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3" y="3238500"/>
            <a:ext cx="44831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4600" y="24384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AI Generated code with  ZZZ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25043"/>
            <a:ext cx="411352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aScr</a:t>
            </a:r>
            <a:r>
              <a:rPr spc="-110" dirty="0"/>
              <a:t>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04" dirty="0"/>
              <a:t> </a:t>
            </a:r>
            <a:r>
              <a:rPr spc="-185" dirty="0"/>
              <a:t>S</a:t>
            </a:r>
            <a:r>
              <a:rPr spc="-105" dirty="0"/>
              <a:t>y</a:t>
            </a:r>
            <a:r>
              <a:rPr spc="-100" dirty="0"/>
              <a:t>n</a:t>
            </a:r>
            <a:r>
              <a:rPr spc="-95" dirty="0"/>
              <a:t>t</a:t>
            </a:r>
            <a:r>
              <a:rPr spc="-105" dirty="0"/>
              <a:t>a</a:t>
            </a:r>
            <a:r>
              <a:rPr spc="-5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440" y="1253585"/>
            <a:ext cx="7903209" cy="382733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mbria"/>
                <a:cs typeface="Cambria"/>
              </a:rPr>
              <a:t>Example:</a:t>
            </a:r>
            <a:endParaRPr sz="2200" dirty="0">
              <a:latin typeface="Cambria"/>
              <a:cs typeface="Cambria"/>
            </a:endParaRPr>
          </a:p>
          <a:p>
            <a:pPr marL="675640">
              <a:lnSpc>
                <a:spcPct val="100000"/>
              </a:lnSpc>
              <a:spcBef>
                <a:spcPts val="490"/>
              </a:spcBef>
            </a:pPr>
            <a:r>
              <a:rPr sz="2000" dirty="0">
                <a:solidFill>
                  <a:srgbClr val="2E2B1F"/>
                </a:solidFill>
                <a:latin typeface="Cambria"/>
                <a:cs typeface="Cambria"/>
              </a:rPr>
              <a:t>&lt;html&gt;</a:t>
            </a:r>
            <a:endParaRPr sz="2000" dirty="0">
              <a:latin typeface="Cambria"/>
              <a:cs typeface="Cambria"/>
            </a:endParaRPr>
          </a:p>
          <a:p>
            <a:pPr marL="73025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&lt;body&gt;</a:t>
            </a:r>
            <a:endParaRPr sz="2000" dirty="0">
              <a:latin typeface="Cambria"/>
              <a:cs typeface="Cambria"/>
            </a:endParaRPr>
          </a:p>
          <a:p>
            <a:pPr marL="675640">
              <a:lnSpc>
                <a:spcPct val="100000"/>
              </a:lnSpc>
              <a:spcBef>
                <a:spcPts val="480"/>
              </a:spcBef>
            </a:pPr>
            <a:r>
              <a:rPr sz="2000" b="1" spc="-5" dirty="0">
                <a:solidFill>
                  <a:srgbClr val="001F5F"/>
                </a:solidFill>
                <a:latin typeface="Cambria"/>
                <a:cs typeface="Cambria"/>
              </a:rPr>
              <a:t>&lt;script</a:t>
            </a:r>
            <a:r>
              <a:rPr sz="2000" b="1" spc="-2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001F5F"/>
                </a:solidFill>
                <a:latin typeface="Cambria"/>
                <a:cs typeface="Cambria"/>
              </a:rPr>
              <a:t>language="javascript" type="text/javascript"&gt;</a:t>
            </a:r>
            <a:endParaRPr sz="2000" dirty="0">
              <a:latin typeface="Cambria"/>
              <a:cs typeface="Cambria"/>
            </a:endParaRPr>
          </a:p>
          <a:p>
            <a:pPr marL="675640">
              <a:lnSpc>
                <a:spcPct val="100000"/>
              </a:lnSpc>
              <a:spcBef>
                <a:spcPts val="480"/>
              </a:spcBef>
            </a:pPr>
            <a:r>
              <a:rPr sz="2000" b="1" spc="-5" dirty="0" err="1" smtClean="0">
                <a:solidFill>
                  <a:srgbClr val="001F5F"/>
                </a:solidFill>
                <a:latin typeface="Cambria"/>
                <a:cs typeface="Cambria"/>
              </a:rPr>
              <a:t>document.write</a:t>
            </a:r>
            <a:r>
              <a:rPr sz="2000" b="1" spc="-5" dirty="0">
                <a:solidFill>
                  <a:srgbClr val="001F5F"/>
                </a:solidFill>
                <a:latin typeface="Cambria"/>
                <a:cs typeface="Cambria"/>
              </a:rPr>
              <a:t>("Hello</a:t>
            </a:r>
            <a:r>
              <a:rPr sz="2000" b="1" spc="-5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000" b="1" spc="-20" dirty="0">
                <a:solidFill>
                  <a:srgbClr val="001F5F"/>
                </a:solidFill>
                <a:latin typeface="Cambria"/>
                <a:cs typeface="Cambria"/>
              </a:rPr>
              <a:t>World!")</a:t>
            </a:r>
            <a:endParaRPr sz="2000" dirty="0">
              <a:latin typeface="Cambria"/>
              <a:cs typeface="Cambria"/>
            </a:endParaRPr>
          </a:p>
          <a:p>
            <a:pPr marL="730250">
              <a:lnSpc>
                <a:spcPct val="100000"/>
              </a:lnSpc>
              <a:spcBef>
                <a:spcPts val="480"/>
              </a:spcBef>
            </a:pPr>
            <a:r>
              <a:rPr sz="2000" spc="-5" dirty="0" smtClean="0">
                <a:solidFill>
                  <a:srgbClr val="2E2B1F"/>
                </a:solidFill>
                <a:latin typeface="Cambria"/>
                <a:cs typeface="Cambria"/>
              </a:rPr>
              <a:t>&lt;/</a:t>
            </a: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script&gt;</a:t>
            </a:r>
            <a:endParaRPr sz="2000" dirty="0">
              <a:latin typeface="Cambria"/>
              <a:cs typeface="Cambria"/>
            </a:endParaRPr>
          </a:p>
          <a:p>
            <a:pPr marL="67564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E2B1F"/>
                </a:solidFill>
                <a:latin typeface="Cambria"/>
                <a:cs typeface="Cambria"/>
              </a:rPr>
              <a:t>&lt;/body&gt;</a:t>
            </a:r>
            <a:endParaRPr sz="2000" dirty="0">
              <a:latin typeface="Cambria"/>
              <a:cs typeface="Cambria"/>
            </a:endParaRPr>
          </a:p>
          <a:p>
            <a:pPr marL="73025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mbria"/>
                <a:cs typeface="Cambria"/>
              </a:rPr>
              <a:t>&lt;/html&gt;</a:t>
            </a:r>
            <a:endParaRPr sz="20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b="1" spc="-10" dirty="0" smtClean="0">
                <a:solidFill>
                  <a:srgbClr val="001F5F"/>
                </a:solidFill>
                <a:latin typeface="Cambria"/>
                <a:cs typeface="Cambria"/>
                <a:hlinkClick r:id="rId2" action="ppaction://hlinkfile"/>
              </a:rPr>
              <a:t> JS Embedded in HTML </a:t>
            </a:r>
            <a:r>
              <a:rPr sz="2200" b="1" spc="-10" dirty="0" smtClean="0">
                <a:solidFill>
                  <a:srgbClr val="001F5F"/>
                </a:solidFill>
                <a:latin typeface="Cambria"/>
                <a:cs typeface="Cambria"/>
                <a:hlinkClick r:id="rId2" action="ppaction://hlinkfile"/>
              </a:rPr>
              <a:t>Output</a:t>
            </a:r>
            <a:endParaRPr sz="2200" dirty="0">
              <a:latin typeface="Cambria"/>
              <a:cs typeface="Cambria"/>
            </a:endParaRPr>
          </a:p>
          <a:p>
            <a:pPr marL="508000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Hello</a:t>
            </a:r>
            <a:r>
              <a:rPr sz="2200" spc="-2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Cambria"/>
                <a:cs typeface="Cambria"/>
              </a:rPr>
              <a:t>World!</a:t>
            </a:r>
            <a:endParaRPr sz="2200" dirty="0">
              <a:latin typeface="Cambria"/>
              <a:cs typeface="Cambr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72200" y="5410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External JS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11352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10" dirty="0"/>
              <a:t> </a:t>
            </a:r>
            <a:r>
              <a:rPr spc="-185" dirty="0"/>
              <a:t>S</a:t>
            </a:r>
            <a:r>
              <a:rPr spc="-105" dirty="0"/>
              <a:t>y</a:t>
            </a:r>
            <a:r>
              <a:rPr spc="-100" dirty="0"/>
              <a:t>nt</a:t>
            </a:r>
            <a:r>
              <a:rPr spc="-105" dirty="0"/>
              <a:t>a</a:t>
            </a:r>
            <a:r>
              <a:rPr spc="-5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824"/>
            <a:ext cx="6659880" cy="299021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syntax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is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similar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C#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Java</a:t>
            </a:r>
            <a:endParaRPr sz="22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Operators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(</a:t>
            </a:r>
            <a:r>
              <a:rPr sz="2000" dirty="0">
                <a:solidFill>
                  <a:srgbClr val="00AFEF"/>
                </a:solidFill>
                <a:latin typeface="Consolas"/>
                <a:cs typeface="Consolas"/>
              </a:rPr>
              <a:t>+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,</a:t>
            </a:r>
            <a:r>
              <a:rPr sz="20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onsolas"/>
                <a:cs typeface="Consolas"/>
              </a:rPr>
              <a:t>*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,</a:t>
            </a:r>
            <a:r>
              <a:rPr sz="20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,</a:t>
            </a: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onsolas"/>
                <a:cs typeface="Consolas"/>
              </a:rPr>
              <a:t>!=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,</a:t>
            </a: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onsolas"/>
                <a:cs typeface="Consolas"/>
              </a:rPr>
              <a:t>&amp;&amp;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,</a:t>
            </a:r>
            <a:r>
              <a:rPr sz="20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EF"/>
                </a:solidFill>
                <a:latin typeface="Consolas"/>
                <a:cs typeface="Consolas"/>
              </a:rPr>
              <a:t>++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,</a:t>
            </a:r>
            <a:r>
              <a:rPr sz="2000" spc="-5" dirty="0">
                <a:solidFill>
                  <a:srgbClr val="00AFEF"/>
                </a:solidFill>
                <a:latin typeface="Calibri"/>
                <a:cs typeface="Calibri"/>
              </a:rPr>
              <a:t> …)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Variables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(typeless)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Conditional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statements</a:t>
            </a:r>
            <a:r>
              <a:rPr sz="20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00AFEF"/>
                </a:solidFill>
                <a:latin typeface="Calibri"/>
                <a:cs typeface="Calibri"/>
              </a:rPr>
              <a:t>(if,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AFEF"/>
                </a:solidFill>
                <a:latin typeface="Calibri"/>
                <a:cs typeface="Calibri"/>
              </a:rPr>
              <a:t>else)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Loops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00AFEF"/>
                </a:solidFill>
                <a:latin typeface="Calibri"/>
                <a:cs typeface="Calibri"/>
              </a:rPr>
              <a:t>(for, </a:t>
            </a:r>
            <a:r>
              <a:rPr sz="2000" dirty="0">
                <a:solidFill>
                  <a:srgbClr val="00AFEF"/>
                </a:solidFill>
                <a:latin typeface="Calibri"/>
                <a:cs typeface="Calibri"/>
              </a:rPr>
              <a:t>while)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Arrays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(my_array[])</a:t>
            </a:r>
            <a:r>
              <a:rPr sz="20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associative</a:t>
            </a:r>
            <a:r>
              <a:rPr sz="2000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arrays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(my_array['abc'])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Functions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(can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return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value)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variables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(like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C#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delegates)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5201285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E</a:t>
            </a:r>
            <a:r>
              <a:rPr spc="-100" dirty="0"/>
              <a:t>n</a:t>
            </a:r>
            <a:r>
              <a:rPr spc="-105" dirty="0"/>
              <a:t>a</a:t>
            </a:r>
            <a:r>
              <a:rPr spc="-100" dirty="0"/>
              <a:t>bl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29" dirty="0"/>
              <a:t> </a:t>
            </a: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10" dirty="0"/>
              <a:t> </a:t>
            </a:r>
            <a:r>
              <a:rPr spc="-110" dirty="0"/>
              <a:t>i</a:t>
            </a:r>
            <a:r>
              <a:rPr spc="-5" dirty="0"/>
              <a:t>n  </a:t>
            </a:r>
            <a:r>
              <a:rPr spc="-110" dirty="0"/>
              <a:t>Browsers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40" y="1777263"/>
            <a:ext cx="7236459" cy="317817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 in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2E2B1F"/>
                </a:solidFill>
                <a:latin typeface="Calibri"/>
                <a:cs typeface="Calibri"/>
              </a:rPr>
              <a:t>Firefox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Open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tab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→ type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about:</a:t>
            </a:r>
            <a:r>
              <a:rPr sz="2200" b="1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config</a:t>
            </a:r>
            <a:r>
              <a:rPr sz="22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address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bar.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find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warning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dialog.</a:t>
            </a:r>
            <a:endParaRPr sz="2200" dirty="0">
              <a:latin typeface="Calibri"/>
              <a:cs typeface="Calibri"/>
            </a:endParaRPr>
          </a:p>
          <a:p>
            <a:pPr marL="304800" indent="-292735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304800" algn="l"/>
                <a:tab pos="305435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Select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I’ll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careful,</a:t>
            </a:r>
            <a:r>
              <a:rPr sz="22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promise!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find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list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of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configure</a:t>
            </a:r>
            <a:r>
              <a:rPr sz="2200" b="1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options</a:t>
            </a:r>
            <a:r>
              <a:rPr sz="2200" b="1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browser.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search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bar,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type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javascript.enabled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marL="241300" marR="19177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find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option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enable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disable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right-clicking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value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of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option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→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select</a:t>
            </a:r>
            <a:r>
              <a:rPr sz="22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toggle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17862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O</a:t>
            </a:r>
            <a:r>
              <a:rPr spc="-100" dirty="0"/>
              <a:t>utl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500" y="1939035"/>
            <a:ext cx="7645400" cy="4123054"/>
            <a:chOff x="444500" y="1939035"/>
            <a:chExt cx="7645400" cy="4123054"/>
          </a:xfrm>
        </p:grpSpPr>
        <p:sp>
          <p:nvSpPr>
            <p:cNvPr id="4" name="object 4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66"/>
                  </a:lnTo>
                  <a:lnTo>
                    <a:pt x="134341" y="17277"/>
                  </a:lnTo>
                  <a:lnTo>
                    <a:pt x="96977" y="37551"/>
                  </a:lnTo>
                  <a:lnTo>
                    <a:pt x="64423" y="64404"/>
                  </a:lnTo>
                  <a:lnTo>
                    <a:pt x="37564" y="96955"/>
                  </a:lnTo>
                  <a:lnTo>
                    <a:pt x="17285" y="134320"/>
                  </a:lnTo>
                  <a:lnTo>
                    <a:pt x="4468" y="175617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68" y="1144130"/>
                  </a:lnTo>
                  <a:lnTo>
                    <a:pt x="17285" y="1185410"/>
                  </a:lnTo>
                  <a:lnTo>
                    <a:pt x="37564" y="1222772"/>
                  </a:lnTo>
                  <a:lnTo>
                    <a:pt x="64423" y="1255331"/>
                  </a:lnTo>
                  <a:lnTo>
                    <a:pt x="96977" y="1282198"/>
                  </a:lnTo>
                  <a:lnTo>
                    <a:pt x="134341" y="1302488"/>
                  </a:lnTo>
                  <a:lnTo>
                    <a:pt x="175632" y="1315312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82" y="1315312"/>
                  </a:lnTo>
                  <a:lnTo>
                    <a:pt x="7485679" y="1302488"/>
                  </a:lnTo>
                  <a:lnTo>
                    <a:pt x="7523044" y="1282198"/>
                  </a:lnTo>
                  <a:lnTo>
                    <a:pt x="7555595" y="1255331"/>
                  </a:lnTo>
                  <a:lnTo>
                    <a:pt x="7582448" y="1222772"/>
                  </a:lnTo>
                  <a:lnTo>
                    <a:pt x="7602722" y="1185410"/>
                  </a:lnTo>
                  <a:lnTo>
                    <a:pt x="7615533" y="1144130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33" y="175617"/>
                  </a:lnTo>
                  <a:lnTo>
                    <a:pt x="7602722" y="134320"/>
                  </a:lnTo>
                  <a:lnTo>
                    <a:pt x="7582448" y="96955"/>
                  </a:lnTo>
                  <a:lnTo>
                    <a:pt x="7555595" y="64404"/>
                  </a:lnTo>
                  <a:lnTo>
                    <a:pt x="7523044" y="37551"/>
                  </a:lnTo>
                  <a:lnTo>
                    <a:pt x="7485679" y="17277"/>
                  </a:lnTo>
                  <a:lnTo>
                    <a:pt x="7444382" y="4466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4A2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68" y="175617"/>
                  </a:lnTo>
                  <a:lnTo>
                    <a:pt x="17285" y="134320"/>
                  </a:lnTo>
                  <a:lnTo>
                    <a:pt x="37564" y="96955"/>
                  </a:lnTo>
                  <a:lnTo>
                    <a:pt x="64423" y="64404"/>
                  </a:lnTo>
                  <a:lnTo>
                    <a:pt x="96977" y="37551"/>
                  </a:lnTo>
                  <a:lnTo>
                    <a:pt x="134341" y="17277"/>
                  </a:lnTo>
                  <a:lnTo>
                    <a:pt x="175632" y="4466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66"/>
                  </a:lnTo>
                  <a:lnTo>
                    <a:pt x="7485679" y="17277"/>
                  </a:lnTo>
                  <a:lnTo>
                    <a:pt x="7523044" y="37551"/>
                  </a:lnTo>
                  <a:lnTo>
                    <a:pt x="7555595" y="64404"/>
                  </a:lnTo>
                  <a:lnTo>
                    <a:pt x="7582448" y="96955"/>
                  </a:lnTo>
                  <a:lnTo>
                    <a:pt x="7602722" y="134320"/>
                  </a:lnTo>
                  <a:lnTo>
                    <a:pt x="7615533" y="175617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33" y="1144130"/>
                  </a:lnTo>
                  <a:lnTo>
                    <a:pt x="7602722" y="1185410"/>
                  </a:lnTo>
                  <a:lnTo>
                    <a:pt x="7582448" y="1222772"/>
                  </a:lnTo>
                  <a:lnTo>
                    <a:pt x="7555595" y="1255331"/>
                  </a:lnTo>
                  <a:lnTo>
                    <a:pt x="7523044" y="1282198"/>
                  </a:lnTo>
                  <a:lnTo>
                    <a:pt x="7485679" y="1302488"/>
                  </a:lnTo>
                  <a:lnTo>
                    <a:pt x="7444382" y="1315312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32" y="1315312"/>
                  </a:lnTo>
                  <a:lnTo>
                    <a:pt x="134341" y="1302488"/>
                  </a:lnTo>
                  <a:lnTo>
                    <a:pt x="96977" y="1282198"/>
                  </a:lnTo>
                  <a:lnTo>
                    <a:pt x="64423" y="1255331"/>
                  </a:lnTo>
                  <a:lnTo>
                    <a:pt x="37564" y="1222772"/>
                  </a:lnTo>
                  <a:lnTo>
                    <a:pt x="17285" y="1185410"/>
                  </a:lnTo>
                  <a:lnTo>
                    <a:pt x="4468" y="1144130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71"/>
                  </a:lnTo>
                  <a:lnTo>
                    <a:pt x="134341" y="17295"/>
                  </a:lnTo>
                  <a:lnTo>
                    <a:pt x="96977" y="37585"/>
                  </a:lnTo>
                  <a:lnTo>
                    <a:pt x="64423" y="64452"/>
                  </a:lnTo>
                  <a:lnTo>
                    <a:pt x="37564" y="97011"/>
                  </a:lnTo>
                  <a:lnTo>
                    <a:pt x="17285" y="134373"/>
                  </a:lnTo>
                  <a:lnTo>
                    <a:pt x="4468" y="175653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68" y="1144130"/>
                  </a:lnTo>
                  <a:lnTo>
                    <a:pt x="17285" y="1185410"/>
                  </a:lnTo>
                  <a:lnTo>
                    <a:pt x="37564" y="1222772"/>
                  </a:lnTo>
                  <a:lnTo>
                    <a:pt x="64423" y="1255331"/>
                  </a:lnTo>
                  <a:lnTo>
                    <a:pt x="96977" y="1282198"/>
                  </a:lnTo>
                  <a:lnTo>
                    <a:pt x="134341" y="1302488"/>
                  </a:lnTo>
                  <a:lnTo>
                    <a:pt x="175632" y="1315312"/>
                  </a:lnTo>
                  <a:lnTo>
                    <a:pt x="219964" y="1319783"/>
                  </a:lnTo>
                  <a:lnTo>
                    <a:pt x="7400035" y="1319783"/>
                  </a:lnTo>
                  <a:lnTo>
                    <a:pt x="7444382" y="1315312"/>
                  </a:lnTo>
                  <a:lnTo>
                    <a:pt x="7485679" y="1302488"/>
                  </a:lnTo>
                  <a:lnTo>
                    <a:pt x="7523044" y="1282198"/>
                  </a:lnTo>
                  <a:lnTo>
                    <a:pt x="7555595" y="1255331"/>
                  </a:lnTo>
                  <a:lnTo>
                    <a:pt x="7582448" y="1222772"/>
                  </a:lnTo>
                  <a:lnTo>
                    <a:pt x="7602722" y="1185410"/>
                  </a:lnTo>
                  <a:lnTo>
                    <a:pt x="7615533" y="1144130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33" y="175653"/>
                  </a:lnTo>
                  <a:lnTo>
                    <a:pt x="7602722" y="134373"/>
                  </a:lnTo>
                  <a:lnTo>
                    <a:pt x="7582448" y="97011"/>
                  </a:lnTo>
                  <a:lnTo>
                    <a:pt x="7555595" y="64452"/>
                  </a:lnTo>
                  <a:lnTo>
                    <a:pt x="7523044" y="37585"/>
                  </a:lnTo>
                  <a:lnTo>
                    <a:pt x="7485679" y="17295"/>
                  </a:lnTo>
                  <a:lnTo>
                    <a:pt x="7444382" y="4471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2B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68" y="175653"/>
                  </a:lnTo>
                  <a:lnTo>
                    <a:pt x="17285" y="134373"/>
                  </a:lnTo>
                  <a:lnTo>
                    <a:pt x="37564" y="97011"/>
                  </a:lnTo>
                  <a:lnTo>
                    <a:pt x="64423" y="64452"/>
                  </a:lnTo>
                  <a:lnTo>
                    <a:pt x="96977" y="37585"/>
                  </a:lnTo>
                  <a:lnTo>
                    <a:pt x="134341" y="17295"/>
                  </a:lnTo>
                  <a:lnTo>
                    <a:pt x="175632" y="4471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71"/>
                  </a:lnTo>
                  <a:lnTo>
                    <a:pt x="7485679" y="17295"/>
                  </a:lnTo>
                  <a:lnTo>
                    <a:pt x="7523044" y="37585"/>
                  </a:lnTo>
                  <a:lnTo>
                    <a:pt x="7555595" y="64452"/>
                  </a:lnTo>
                  <a:lnTo>
                    <a:pt x="7582448" y="97011"/>
                  </a:lnTo>
                  <a:lnTo>
                    <a:pt x="7602722" y="134373"/>
                  </a:lnTo>
                  <a:lnTo>
                    <a:pt x="7615533" y="175653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33" y="1144130"/>
                  </a:lnTo>
                  <a:lnTo>
                    <a:pt x="7602722" y="1185410"/>
                  </a:lnTo>
                  <a:lnTo>
                    <a:pt x="7582448" y="1222772"/>
                  </a:lnTo>
                  <a:lnTo>
                    <a:pt x="7555595" y="1255331"/>
                  </a:lnTo>
                  <a:lnTo>
                    <a:pt x="7523044" y="1282198"/>
                  </a:lnTo>
                  <a:lnTo>
                    <a:pt x="7485679" y="1302488"/>
                  </a:lnTo>
                  <a:lnTo>
                    <a:pt x="7444382" y="1315312"/>
                  </a:lnTo>
                  <a:lnTo>
                    <a:pt x="7400035" y="1319783"/>
                  </a:lnTo>
                  <a:lnTo>
                    <a:pt x="219964" y="1319783"/>
                  </a:lnTo>
                  <a:lnTo>
                    <a:pt x="175632" y="1315312"/>
                  </a:lnTo>
                  <a:lnTo>
                    <a:pt x="134341" y="1302488"/>
                  </a:lnTo>
                  <a:lnTo>
                    <a:pt x="96977" y="1282198"/>
                  </a:lnTo>
                  <a:lnTo>
                    <a:pt x="64423" y="1255331"/>
                  </a:lnTo>
                  <a:lnTo>
                    <a:pt x="37564" y="1222772"/>
                  </a:lnTo>
                  <a:lnTo>
                    <a:pt x="17285" y="1185410"/>
                  </a:lnTo>
                  <a:lnTo>
                    <a:pt x="4468" y="1144130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71"/>
                  </a:lnTo>
                  <a:lnTo>
                    <a:pt x="134341" y="17295"/>
                  </a:lnTo>
                  <a:lnTo>
                    <a:pt x="96977" y="37585"/>
                  </a:lnTo>
                  <a:lnTo>
                    <a:pt x="64423" y="64452"/>
                  </a:lnTo>
                  <a:lnTo>
                    <a:pt x="37564" y="97011"/>
                  </a:lnTo>
                  <a:lnTo>
                    <a:pt x="17285" y="134373"/>
                  </a:lnTo>
                  <a:lnTo>
                    <a:pt x="4468" y="175653"/>
                  </a:lnTo>
                  <a:lnTo>
                    <a:pt x="0" y="219964"/>
                  </a:lnTo>
                  <a:lnTo>
                    <a:pt x="0" y="1099820"/>
                  </a:lnTo>
                  <a:lnTo>
                    <a:pt x="4468" y="1144148"/>
                  </a:lnTo>
                  <a:lnTo>
                    <a:pt x="17285" y="1185436"/>
                  </a:lnTo>
                  <a:lnTo>
                    <a:pt x="37564" y="1222800"/>
                  </a:lnTo>
                  <a:lnTo>
                    <a:pt x="64423" y="1255355"/>
                  </a:lnTo>
                  <a:lnTo>
                    <a:pt x="96977" y="1282215"/>
                  </a:lnTo>
                  <a:lnTo>
                    <a:pt x="134341" y="1302497"/>
                  </a:lnTo>
                  <a:lnTo>
                    <a:pt x="175632" y="1315314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82" y="1315314"/>
                  </a:lnTo>
                  <a:lnTo>
                    <a:pt x="7485679" y="1302497"/>
                  </a:lnTo>
                  <a:lnTo>
                    <a:pt x="7523044" y="1282215"/>
                  </a:lnTo>
                  <a:lnTo>
                    <a:pt x="7555595" y="1255355"/>
                  </a:lnTo>
                  <a:lnTo>
                    <a:pt x="7582448" y="1222800"/>
                  </a:lnTo>
                  <a:lnTo>
                    <a:pt x="7602722" y="1185436"/>
                  </a:lnTo>
                  <a:lnTo>
                    <a:pt x="7615533" y="1144148"/>
                  </a:lnTo>
                  <a:lnTo>
                    <a:pt x="7620000" y="1099820"/>
                  </a:lnTo>
                  <a:lnTo>
                    <a:pt x="7620000" y="219964"/>
                  </a:lnTo>
                  <a:lnTo>
                    <a:pt x="7615533" y="175653"/>
                  </a:lnTo>
                  <a:lnTo>
                    <a:pt x="7602722" y="134373"/>
                  </a:lnTo>
                  <a:lnTo>
                    <a:pt x="7582448" y="97011"/>
                  </a:lnTo>
                  <a:lnTo>
                    <a:pt x="7555595" y="64452"/>
                  </a:lnTo>
                  <a:lnTo>
                    <a:pt x="7523044" y="37585"/>
                  </a:lnTo>
                  <a:lnTo>
                    <a:pt x="7485679" y="17295"/>
                  </a:lnTo>
                  <a:lnTo>
                    <a:pt x="7444382" y="4471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C79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4"/>
                  </a:moveTo>
                  <a:lnTo>
                    <a:pt x="4468" y="175653"/>
                  </a:lnTo>
                  <a:lnTo>
                    <a:pt x="17285" y="134373"/>
                  </a:lnTo>
                  <a:lnTo>
                    <a:pt x="37564" y="97011"/>
                  </a:lnTo>
                  <a:lnTo>
                    <a:pt x="64423" y="64452"/>
                  </a:lnTo>
                  <a:lnTo>
                    <a:pt x="96977" y="37585"/>
                  </a:lnTo>
                  <a:lnTo>
                    <a:pt x="134341" y="17295"/>
                  </a:lnTo>
                  <a:lnTo>
                    <a:pt x="175632" y="4471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71"/>
                  </a:lnTo>
                  <a:lnTo>
                    <a:pt x="7485679" y="17295"/>
                  </a:lnTo>
                  <a:lnTo>
                    <a:pt x="7523044" y="37585"/>
                  </a:lnTo>
                  <a:lnTo>
                    <a:pt x="7555595" y="64452"/>
                  </a:lnTo>
                  <a:lnTo>
                    <a:pt x="7582448" y="97011"/>
                  </a:lnTo>
                  <a:lnTo>
                    <a:pt x="7602722" y="134373"/>
                  </a:lnTo>
                  <a:lnTo>
                    <a:pt x="7615533" y="175653"/>
                  </a:lnTo>
                  <a:lnTo>
                    <a:pt x="7620000" y="219964"/>
                  </a:lnTo>
                  <a:lnTo>
                    <a:pt x="7620000" y="1099820"/>
                  </a:lnTo>
                  <a:lnTo>
                    <a:pt x="7615533" y="1144148"/>
                  </a:lnTo>
                  <a:lnTo>
                    <a:pt x="7602722" y="1185436"/>
                  </a:lnTo>
                  <a:lnTo>
                    <a:pt x="7582448" y="1222800"/>
                  </a:lnTo>
                  <a:lnTo>
                    <a:pt x="7555595" y="1255355"/>
                  </a:lnTo>
                  <a:lnTo>
                    <a:pt x="7523044" y="1282215"/>
                  </a:lnTo>
                  <a:lnTo>
                    <a:pt x="7485679" y="1302497"/>
                  </a:lnTo>
                  <a:lnTo>
                    <a:pt x="7444382" y="1315314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32" y="1315314"/>
                  </a:lnTo>
                  <a:lnTo>
                    <a:pt x="134341" y="1302497"/>
                  </a:lnTo>
                  <a:lnTo>
                    <a:pt x="96977" y="1282215"/>
                  </a:lnTo>
                  <a:lnTo>
                    <a:pt x="64423" y="1255355"/>
                  </a:lnTo>
                  <a:lnTo>
                    <a:pt x="37564" y="1222800"/>
                  </a:lnTo>
                  <a:lnTo>
                    <a:pt x="17285" y="1185436"/>
                  </a:lnTo>
                  <a:lnTo>
                    <a:pt x="4468" y="1144148"/>
                  </a:lnTo>
                  <a:lnTo>
                    <a:pt x="0" y="1099820"/>
                  </a:lnTo>
                  <a:lnTo>
                    <a:pt x="0" y="21996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0557" y="2045334"/>
            <a:ext cx="7120255" cy="38392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364490">
              <a:lnSpc>
                <a:spcPct val="91500"/>
              </a:lnSpc>
              <a:spcBef>
                <a:spcPts val="34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JavaScript: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Overview of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JavaScript,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JS in 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(Embedded, External),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types,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Structures,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Arrays,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Functions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Scopes,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Objects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JS,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2640"/>
              </a:lnSpc>
              <a:spcBef>
                <a:spcPts val="146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DOM: DOM levels, DOM Objects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their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properties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methods,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Manipulating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DOM,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 dirty="0">
              <a:latin typeface="Calibri"/>
              <a:cs typeface="Calibri"/>
            </a:endParaRPr>
          </a:p>
          <a:p>
            <a:pPr marL="12700" marR="34290" algn="just">
              <a:lnSpc>
                <a:spcPct val="915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JQuery: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Introduction to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JQuery,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Loading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JQuery,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Selecting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changing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styles,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creating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appending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removing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handling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events.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668270"/>
            <a:ext cx="7315200" cy="624283"/>
          </a:xfrm>
          <a:prstGeom prst="rect">
            <a:avLst/>
          </a:prstGeom>
        </p:spPr>
        <p:txBody>
          <a:bodyPr vert="horz" wrap="square" lIns="0" tIns="8645" rIns="0" bIns="0" rtlCol="0" anchor="ctr">
            <a:spAutoFit/>
          </a:bodyPr>
          <a:lstStyle/>
          <a:p>
            <a:pPr marL="8645">
              <a:lnSpc>
                <a:spcPct val="100000"/>
              </a:lnSpc>
              <a:spcBef>
                <a:spcPts val="68"/>
              </a:spcBef>
            </a:pPr>
            <a:r>
              <a:rPr sz="4000" spc="-3" dirty="0"/>
              <a:t>Naming Form Elements in</a:t>
            </a:r>
            <a:r>
              <a:rPr sz="4000" spc="-51" dirty="0"/>
              <a:t> </a:t>
            </a:r>
            <a:r>
              <a:rPr sz="4000" spc="-3" dirty="0"/>
              <a:t>HTML</a:t>
            </a:r>
          </a:p>
        </p:txBody>
      </p:sp>
      <p:sp>
        <p:nvSpPr>
          <p:cNvPr id="4" name="object 4"/>
          <p:cNvSpPr/>
          <p:nvPr/>
        </p:nvSpPr>
        <p:spPr>
          <a:xfrm>
            <a:off x="312151" y="1522919"/>
            <a:ext cx="3320367" cy="1810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5"/>
          </a:p>
        </p:txBody>
      </p:sp>
      <p:sp>
        <p:nvSpPr>
          <p:cNvPr id="5" name="Rectangle 4"/>
          <p:cNvSpPr/>
          <p:nvPr/>
        </p:nvSpPr>
        <p:spPr>
          <a:xfrm>
            <a:off x="3897881" y="1522265"/>
            <a:ext cx="516096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&lt;form name="</a:t>
            </a:r>
            <a:r>
              <a:rPr lang="en-US" b="1" dirty="0" err="1"/>
              <a:t>addressform</a:t>
            </a:r>
            <a:r>
              <a:rPr lang="en-US" dirty="0"/>
              <a:t>"&gt;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label for="</a:t>
            </a:r>
            <a:r>
              <a:rPr lang="en-US" dirty="0" err="1"/>
              <a:t>yourname</a:t>
            </a:r>
            <a:r>
              <a:rPr lang="en-US" dirty="0" smtClean="0"/>
              <a:t>"&gt; Name:&lt;/label&gt;</a:t>
            </a:r>
          </a:p>
          <a:p>
            <a:r>
              <a:rPr lang="en-US" dirty="0" smtClean="0"/>
              <a:t> </a:t>
            </a:r>
            <a:r>
              <a:rPr lang="en-US" dirty="0"/>
              <a:t>&lt;input type="text" id="</a:t>
            </a:r>
            <a:r>
              <a:rPr lang="en-US" dirty="0" err="1"/>
              <a:t>yourname</a:t>
            </a:r>
            <a:r>
              <a:rPr lang="en-US" dirty="0"/>
              <a:t>" </a:t>
            </a:r>
            <a:r>
              <a:rPr lang="en-US" dirty="0" smtClean="0"/>
              <a:t>name</a:t>
            </a:r>
            <a:r>
              <a:rPr lang="en-US" dirty="0"/>
              <a:t>="</a:t>
            </a:r>
            <a:r>
              <a:rPr lang="en-US" dirty="0" err="1"/>
              <a:t>yourname</a:t>
            </a:r>
            <a:r>
              <a:rPr lang="en-US" dirty="0"/>
              <a:t>"&gt;&lt;</a:t>
            </a:r>
            <a:r>
              <a:rPr lang="en-US" dirty="0" err="1"/>
              <a:t>br</a:t>
            </a:r>
            <a:r>
              <a:rPr lang="en-US" dirty="0"/>
              <a:t>&gt;&lt;</a:t>
            </a:r>
            <a:r>
              <a:rPr lang="en-US" dirty="0" err="1"/>
              <a:t>br</a:t>
            </a:r>
            <a:r>
              <a:rPr lang="en-US" dirty="0"/>
              <a:t>&gt;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label for="phone"&gt;Phone:&lt;/label&gt;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input type="</a:t>
            </a:r>
            <a:r>
              <a:rPr lang="en-US" dirty="0" err="1"/>
              <a:t>tel</a:t>
            </a:r>
            <a:r>
              <a:rPr lang="en-US" dirty="0"/>
              <a:t>" id="phone" name="phone"&gt;&lt;</a:t>
            </a:r>
            <a:r>
              <a:rPr lang="en-US" dirty="0" err="1"/>
              <a:t>br</a:t>
            </a:r>
            <a:r>
              <a:rPr lang="en-US" dirty="0"/>
              <a:t>&gt;&lt;</a:t>
            </a:r>
            <a:r>
              <a:rPr lang="en-US" dirty="0" err="1"/>
              <a:t>br</a:t>
            </a:r>
            <a:r>
              <a:rPr lang="en-US" dirty="0" smtClean="0"/>
              <a:t>&gt;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&lt;label for="email"&gt;Email:&lt;/label&gt;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input type="email" id="email" name="email"&gt;&lt;</a:t>
            </a:r>
            <a:r>
              <a:rPr lang="en-US" dirty="0" err="1"/>
              <a:t>br</a:t>
            </a:r>
            <a:r>
              <a:rPr lang="en-US" dirty="0"/>
              <a:t>&gt;&lt;</a:t>
            </a:r>
            <a:r>
              <a:rPr lang="en-US" dirty="0" err="1"/>
              <a:t>br</a:t>
            </a:r>
            <a:r>
              <a:rPr lang="en-US" dirty="0"/>
              <a:t>&gt; &lt;/form&gt;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151" y="4114800"/>
            <a:ext cx="3043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3" action="ppaction://hlinkfile"/>
              </a:rPr>
              <a:t>Click Here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81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5899785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00" dirty="0"/>
              <a:t> </a:t>
            </a:r>
            <a:r>
              <a:rPr spc="-5" dirty="0"/>
              <a:t>-</a:t>
            </a:r>
            <a:r>
              <a:rPr spc="-200" dirty="0"/>
              <a:t> </a:t>
            </a:r>
            <a:r>
              <a:rPr spc="-100" dirty="0"/>
              <a:t>Pl</a:t>
            </a:r>
            <a:r>
              <a:rPr spc="-105" dirty="0"/>
              <a:t>ace</a:t>
            </a:r>
            <a:r>
              <a:rPr spc="-100" dirty="0"/>
              <a:t>m</a:t>
            </a:r>
            <a:r>
              <a:rPr spc="-105" dirty="0"/>
              <a:t>e</a:t>
            </a:r>
            <a:r>
              <a:rPr spc="-100" dirty="0"/>
              <a:t>n</a:t>
            </a:r>
            <a:r>
              <a:rPr spc="-5" dirty="0"/>
              <a:t>t</a:t>
            </a:r>
            <a:r>
              <a:rPr spc="-220" dirty="0"/>
              <a:t> </a:t>
            </a:r>
            <a:r>
              <a:rPr spc="-110" dirty="0"/>
              <a:t>i</a:t>
            </a:r>
            <a:r>
              <a:rPr spc="-5" dirty="0"/>
              <a:t>n  </a:t>
            </a:r>
            <a:r>
              <a:rPr spc="-100" dirty="0"/>
              <a:t>H</a:t>
            </a:r>
            <a:r>
              <a:rPr spc="-105" dirty="0"/>
              <a:t>TM</a:t>
            </a:r>
            <a:r>
              <a:rPr spc="-5" dirty="0"/>
              <a:t>L</a:t>
            </a:r>
            <a:r>
              <a:rPr spc="-204" dirty="0"/>
              <a:t> </a:t>
            </a:r>
            <a:r>
              <a:rPr spc="-100" dirty="0"/>
              <a:t>F</a:t>
            </a:r>
            <a:r>
              <a:rPr spc="-110" dirty="0"/>
              <a:t>i</a:t>
            </a:r>
            <a:r>
              <a:rPr spc="-100" dirty="0"/>
              <a:t>l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40" y="1778254"/>
            <a:ext cx="7665084" cy="3781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There</a:t>
            </a:r>
            <a:r>
              <a:rPr sz="2200" spc="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is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a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flexibility</a:t>
            </a:r>
            <a:r>
              <a:rPr sz="2200" spc="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mbria"/>
                <a:cs typeface="Cambria"/>
              </a:rPr>
              <a:t>given</a:t>
            </a:r>
            <a:r>
              <a:rPr sz="2200" spc="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to</a:t>
            </a:r>
            <a:r>
              <a:rPr sz="22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include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JavaScript</a:t>
            </a:r>
            <a:r>
              <a:rPr sz="2200" spc="5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code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anywhere</a:t>
            </a:r>
            <a:endParaRPr sz="22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2200" spc="-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an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HTML 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document.</a:t>
            </a:r>
            <a:endParaRPr sz="2200">
              <a:latin typeface="Cambria"/>
              <a:cs typeface="Cambria"/>
            </a:endParaRPr>
          </a:p>
          <a:p>
            <a:pPr marL="241300" marR="16446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303530" algn="l"/>
                <a:tab pos="304165" algn="l"/>
              </a:tabLst>
            </a:pPr>
            <a:r>
              <a:rPr dirty="0"/>
              <a:t>	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However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most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preferred</a:t>
            </a:r>
            <a:r>
              <a:rPr sz="2200" spc="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35" dirty="0">
                <a:solidFill>
                  <a:srgbClr val="2E2B1F"/>
                </a:solidFill>
                <a:latin typeface="Cambria"/>
                <a:cs typeface="Cambria"/>
              </a:rPr>
              <a:t>ways</a:t>
            </a:r>
            <a:r>
              <a:rPr sz="22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to</a:t>
            </a:r>
            <a:r>
              <a:rPr sz="2200" spc="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include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JavaScript</a:t>
            </a:r>
            <a:r>
              <a:rPr sz="2200" spc="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in</a:t>
            </a:r>
            <a:r>
              <a:rPr sz="2200" spc="1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mbria"/>
                <a:cs typeface="Cambria"/>
              </a:rPr>
              <a:t>an </a:t>
            </a:r>
            <a:r>
              <a:rPr sz="2200" spc="-47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HTML</a:t>
            </a:r>
            <a:r>
              <a:rPr sz="2200" spc="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file </a:t>
            </a:r>
            <a:r>
              <a:rPr sz="2200" spc="-20" dirty="0">
                <a:solidFill>
                  <a:srgbClr val="2E2B1F"/>
                </a:solidFill>
                <a:latin typeface="Cambria"/>
                <a:cs typeface="Cambria"/>
              </a:rPr>
              <a:t>are</a:t>
            </a:r>
            <a:r>
              <a:rPr sz="2200" spc="2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as</a:t>
            </a:r>
            <a:r>
              <a:rPr sz="220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mbria"/>
                <a:cs typeface="Cambria"/>
              </a:rPr>
              <a:t>follows</a:t>
            </a:r>
            <a:r>
              <a:rPr sz="22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mbria"/>
                <a:cs typeface="Cambria"/>
              </a:rPr>
              <a:t>−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buFont typeface="Arial MT"/>
              <a:buChar char="•"/>
            </a:pPr>
            <a:endParaRPr sz="3150">
              <a:latin typeface="Cambria"/>
              <a:cs typeface="Cambria"/>
            </a:endParaRPr>
          </a:p>
          <a:p>
            <a:pPr marL="538480" lvl="1" indent="-229870">
              <a:lnSpc>
                <a:spcPct val="100000"/>
              </a:lnSpc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Script</a:t>
            </a:r>
            <a:r>
              <a:rPr sz="2200" spc="-2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in</a:t>
            </a:r>
            <a:r>
              <a:rPr sz="2200" spc="-2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&lt;head&gt;...&lt;/head&gt;</a:t>
            </a:r>
            <a:r>
              <a:rPr sz="2200" spc="-2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01F5F"/>
                </a:solidFill>
                <a:latin typeface="Cambria"/>
                <a:cs typeface="Cambria"/>
              </a:rPr>
              <a:t>section.</a:t>
            </a:r>
            <a:endParaRPr sz="2200">
              <a:latin typeface="Cambria"/>
              <a:cs typeface="Cambria"/>
            </a:endParaRPr>
          </a:p>
          <a:p>
            <a:pPr marL="538480" lvl="1" indent="-229870">
              <a:lnSpc>
                <a:spcPct val="100000"/>
              </a:lnSpc>
              <a:spcBef>
                <a:spcPts val="53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Script</a:t>
            </a:r>
            <a:r>
              <a:rPr sz="2200" spc="1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in</a:t>
            </a:r>
            <a:r>
              <a:rPr sz="2200" spc="1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ambria"/>
                <a:cs typeface="Cambria"/>
              </a:rPr>
              <a:t>&lt;body&gt;...&lt;/body&gt;</a:t>
            </a:r>
            <a:r>
              <a:rPr sz="2200" spc="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section.</a:t>
            </a:r>
            <a:endParaRPr sz="2200">
              <a:latin typeface="Cambria"/>
              <a:cs typeface="Cambria"/>
            </a:endParaRPr>
          </a:p>
          <a:p>
            <a:pPr marL="538480" lvl="1" indent="-229870">
              <a:lnSpc>
                <a:spcPct val="100000"/>
              </a:lnSpc>
              <a:spcBef>
                <a:spcPts val="525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Script</a:t>
            </a:r>
            <a:r>
              <a:rPr sz="2200" spc="2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in</a:t>
            </a:r>
            <a:r>
              <a:rPr sz="2200" spc="2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001F5F"/>
                </a:solidFill>
                <a:latin typeface="Cambria"/>
                <a:cs typeface="Cambria"/>
              </a:rPr>
              <a:t>&lt;body&gt;...&lt;/body&gt;</a:t>
            </a:r>
            <a:r>
              <a:rPr sz="2200" spc="1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mbria"/>
                <a:cs typeface="Cambria"/>
              </a:rPr>
              <a:t>and</a:t>
            </a:r>
            <a:r>
              <a:rPr sz="2200" spc="2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mbria"/>
                <a:cs typeface="Cambria"/>
              </a:rPr>
              <a:t>&lt;head&gt;...&lt;/head&gt;</a:t>
            </a:r>
            <a:r>
              <a:rPr sz="2200" spc="3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sections.</a:t>
            </a:r>
            <a:endParaRPr sz="2200">
              <a:latin typeface="Cambria"/>
              <a:cs typeface="Cambria"/>
            </a:endParaRPr>
          </a:p>
          <a:p>
            <a:pPr marL="538480" lvl="1" indent="-229870">
              <a:lnSpc>
                <a:spcPct val="100000"/>
              </a:lnSpc>
              <a:spcBef>
                <a:spcPts val="53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Script</a:t>
            </a:r>
            <a:r>
              <a:rPr sz="2200" spc="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in</a:t>
            </a:r>
            <a:r>
              <a:rPr sz="2200" spc="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an </a:t>
            </a:r>
            <a:r>
              <a:rPr sz="2200" spc="-10" dirty="0">
                <a:solidFill>
                  <a:srgbClr val="001F5F"/>
                </a:solidFill>
                <a:latin typeface="Cambria"/>
                <a:cs typeface="Cambria"/>
              </a:rPr>
              <a:t>external</a:t>
            </a:r>
            <a:r>
              <a:rPr sz="2200" spc="4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file </a:t>
            </a:r>
            <a:r>
              <a:rPr sz="2200" spc="-10" dirty="0">
                <a:solidFill>
                  <a:srgbClr val="001F5F"/>
                </a:solidFill>
                <a:latin typeface="Cambria"/>
                <a:cs typeface="Cambria"/>
              </a:rPr>
              <a:t>and</a:t>
            </a:r>
            <a:r>
              <a:rPr sz="2200" spc="2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01F5F"/>
                </a:solidFill>
                <a:latin typeface="Cambria"/>
                <a:cs typeface="Cambria"/>
              </a:rPr>
              <a:t>then</a:t>
            </a:r>
            <a:r>
              <a:rPr sz="2200" spc="1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include</a:t>
            </a:r>
            <a:r>
              <a:rPr sz="2200" spc="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in</a:t>
            </a:r>
            <a:endParaRPr sz="2200">
              <a:latin typeface="Cambria"/>
              <a:cs typeface="Cambria"/>
            </a:endParaRPr>
          </a:p>
          <a:p>
            <a:pPr marL="53848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001F5F"/>
                </a:solidFill>
                <a:latin typeface="Cambria"/>
                <a:cs typeface="Cambria"/>
              </a:rPr>
              <a:t>&lt;head&gt;...&lt;/head&gt;</a:t>
            </a:r>
            <a:r>
              <a:rPr sz="220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Cambria"/>
                <a:cs typeface="Cambria"/>
              </a:rPr>
              <a:t>section.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147066"/>
            <a:ext cx="78454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JavaScript</a:t>
            </a:r>
            <a:r>
              <a:rPr sz="4000" spc="-240" dirty="0"/>
              <a:t> </a:t>
            </a:r>
            <a:r>
              <a:rPr sz="4000" spc="-50" dirty="0"/>
              <a:t>in</a:t>
            </a:r>
            <a:r>
              <a:rPr sz="4000" spc="-185" dirty="0"/>
              <a:t> </a:t>
            </a:r>
            <a:r>
              <a:rPr sz="4000" spc="-100" dirty="0"/>
              <a:t>&lt;head&gt;...&lt;/head&gt;</a:t>
            </a:r>
            <a:r>
              <a:rPr sz="4000" spc="-200" dirty="0"/>
              <a:t> </a:t>
            </a:r>
            <a:r>
              <a:rPr sz="4000" spc="-90" dirty="0"/>
              <a:t>section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74040" y="962914"/>
            <a:ext cx="6988809" cy="44513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&lt;html&gt;</a:t>
            </a:r>
            <a:endParaRPr sz="1800" dirty="0">
              <a:latin typeface="Cambria"/>
              <a:cs typeface="Cambria"/>
            </a:endParaRPr>
          </a:p>
          <a:p>
            <a:pPr marL="309245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&lt;head&gt;</a:t>
            </a:r>
            <a:endParaRPr sz="1800" dirty="0">
              <a:latin typeface="Cambria"/>
              <a:cs typeface="Cambria"/>
            </a:endParaRPr>
          </a:p>
          <a:p>
            <a:pPr marL="309245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001F5F"/>
                </a:solidFill>
                <a:latin typeface="Cambria"/>
                <a:cs typeface="Cambria"/>
              </a:rPr>
              <a:t>&lt;script</a:t>
            </a:r>
            <a:r>
              <a:rPr sz="1800" spc="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mbria"/>
                <a:cs typeface="Cambria"/>
              </a:rPr>
              <a:t>type="text/javascript"&gt;</a:t>
            </a:r>
            <a:endParaRPr sz="1800" dirty="0">
              <a:latin typeface="Cambria"/>
              <a:cs typeface="Cambria"/>
            </a:endParaRPr>
          </a:p>
          <a:p>
            <a:pPr marL="309245">
              <a:lnSpc>
                <a:spcPct val="100000"/>
              </a:lnSpc>
              <a:spcBef>
                <a:spcPts val="430"/>
              </a:spcBef>
            </a:pP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&lt;!--</a:t>
            </a:r>
            <a:r>
              <a:rPr sz="1800" b="1" spc="-2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function</a:t>
            </a:r>
            <a:r>
              <a:rPr sz="1800" b="1" spc="-3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mbria"/>
                <a:cs typeface="Cambria"/>
              </a:rPr>
              <a:t>sayHello()</a:t>
            </a:r>
            <a:endParaRPr sz="1800" dirty="0">
              <a:latin typeface="Cambria"/>
              <a:cs typeface="Cambria"/>
            </a:endParaRPr>
          </a:p>
          <a:p>
            <a:pPr marL="360045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{</a:t>
            </a: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 alert("Hello</a:t>
            </a:r>
            <a:r>
              <a:rPr sz="1800" b="1" spc="-2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25" dirty="0">
                <a:solidFill>
                  <a:srgbClr val="001F5F"/>
                </a:solidFill>
                <a:latin typeface="Cambria"/>
                <a:cs typeface="Cambria"/>
              </a:rPr>
              <a:t>World")</a:t>
            </a: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 }</a:t>
            </a:r>
            <a:endParaRPr sz="1800" dirty="0">
              <a:latin typeface="Cambria"/>
              <a:cs typeface="Cambria"/>
            </a:endParaRPr>
          </a:p>
          <a:p>
            <a:pPr marL="360045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001F5F"/>
                </a:solidFill>
                <a:latin typeface="Cambria"/>
                <a:cs typeface="Cambria"/>
              </a:rPr>
              <a:t>//--&gt;</a:t>
            </a:r>
            <a:r>
              <a:rPr sz="1800" b="1" spc="37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mbria"/>
                <a:cs typeface="Cambria"/>
              </a:rPr>
              <a:t>&lt;/script&gt;</a:t>
            </a:r>
            <a:endParaRPr sz="1800" dirty="0">
              <a:latin typeface="Cambria"/>
              <a:cs typeface="Cambria"/>
            </a:endParaRPr>
          </a:p>
          <a:p>
            <a:pPr marL="309245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2E2B1F"/>
                </a:solidFill>
                <a:latin typeface="Cambria"/>
                <a:cs typeface="Cambria"/>
              </a:rPr>
              <a:t>&lt;/head&gt;</a:t>
            </a:r>
            <a:endParaRPr sz="1800" dirty="0">
              <a:latin typeface="Cambria"/>
              <a:cs typeface="Cambria"/>
            </a:endParaRPr>
          </a:p>
          <a:p>
            <a:pPr marL="309245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&lt;body&gt;</a:t>
            </a:r>
            <a:endParaRPr sz="1800" dirty="0">
              <a:latin typeface="Cambria"/>
              <a:cs typeface="Cambria"/>
            </a:endParaRPr>
          </a:p>
          <a:p>
            <a:pPr marL="309245">
              <a:lnSpc>
                <a:spcPct val="100000"/>
              </a:lnSpc>
              <a:spcBef>
                <a:spcPts val="434"/>
              </a:spcBef>
            </a:pP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&lt;input</a:t>
            </a:r>
            <a:r>
              <a:rPr sz="1800" b="1" spc="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mbria"/>
                <a:cs typeface="Cambria"/>
              </a:rPr>
              <a:t>type="button"</a:t>
            </a:r>
            <a:r>
              <a:rPr sz="1800" b="1" spc="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mbria"/>
                <a:cs typeface="Cambria"/>
              </a:rPr>
              <a:t>onclick="sayHello()"</a:t>
            </a:r>
            <a:r>
              <a:rPr sz="1800" b="1" spc="4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Cambria"/>
                <a:cs typeface="Cambria"/>
              </a:rPr>
              <a:t>value="Say</a:t>
            </a: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Cambria"/>
                <a:cs typeface="Cambria"/>
              </a:rPr>
              <a:t>Hello"</a:t>
            </a:r>
            <a:r>
              <a:rPr sz="1800" b="1" spc="2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mbria"/>
                <a:cs typeface="Cambria"/>
              </a:rPr>
              <a:t>/&gt;</a:t>
            </a:r>
            <a:endParaRPr sz="1800" dirty="0">
              <a:latin typeface="Cambria"/>
              <a:cs typeface="Cambria"/>
            </a:endParaRPr>
          </a:p>
          <a:p>
            <a:pPr marL="309245">
              <a:lnSpc>
                <a:spcPct val="100000"/>
              </a:lnSpc>
              <a:spcBef>
                <a:spcPts val="434"/>
              </a:spcBef>
            </a:pPr>
            <a:r>
              <a:rPr sz="1800" spc="-10" dirty="0">
                <a:solidFill>
                  <a:srgbClr val="2E2B1F"/>
                </a:solidFill>
                <a:latin typeface="Cambria"/>
                <a:cs typeface="Cambria"/>
              </a:rPr>
              <a:t>&lt;/body&gt;</a:t>
            </a:r>
            <a:endParaRPr sz="1800" dirty="0">
              <a:latin typeface="Cambria"/>
              <a:cs typeface="Cambria"/>
            </a:endParaRPr>
          </a:p>
          <a:p>
            <a:pPr marL="309245">
              <a:lnSpc>
                <a:spcPct val="100000"/>
              </a:lnSpc>
              <a:spcBef>
                <a:spcPts val="670"/>
              </a:spcBef>
            </a:pPr>
            <a:r>
              <a:rPr sz="1800" dirty="0">
                <a:solidFill>
                  <a:srgbClr val="2E2B1F"/>
                </a:solidFill>
                <a:latin typeface="Cambria"/>
                <a:cs typeface="Cambria"/>
              </a:rPr>
              <a:t>&lt;/html&gt;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1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2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FF0000"/>
                </a:solidFill>
                <a:latin typeface="Cambria"/>
                <a:cs typeface="Cambria"/>
              </a:rPr>
              <a:t>This</a:t>
            </a:r>
            <a:r>
              <a:rPr sz="2000" b="1" spc="-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mbria"/>
                <a:cs typeface="Cambria"/>
              </a:rPr>
              <a:t>code will</a:t>
            </a:r>
            <a:r>
              <a:rPr sz="20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mbria"/>
                <a:cs typeface="Cambria"/>
              </a:rPr>
              <a:t>produce</a:t>
            </a:r>
            <a:r>
              <a:rPr sz="20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mbria"/>
                <a:cs typeface="Cambria"/>
              </a:rPr>
              <a:t>the</a:t>
            </a:r>
            <a:r>
              <a:rPr sz="20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mbria"/>
                <a:cs typeface="Cambria"/>
              </a:rPr>
              <a:t>following</a:t>
            </a:r>
            <a:r>
              <a:rPr sz="20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ambria"/>
                <a:cs typeface="Cambria"/>
              </a:rPr>
              <a:t>results</a:t>
            </a:r>
            <a:r>
              <a:rPr sz="20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mbria"/>
                <a:cs typeface="Cambria"/>
              </a:rPr>
              <a:t>−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4" name="object 4">
            <a:hlinkClick r:id="rId2" action="ppaction://hlinkfile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800" y="5797194"/>
            <a:ext cx="1551939" cy="4286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89301" y="5638440"/>
            <a:ext cx="1841500" cy="1174750"/>
            <a:chOff x="2789301" y="5638440"/>
            <a:chExt cx="1841500" cy="117475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4701" y="5663840"/>
              <a:ext cx="1790700" cy="11239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2001" y="5651140"/>
              <a:ext cx="1816100" cy="1149350"/>
            </a:xfrm>
            <a:custGeom>
              <a:avLst/>
              <a:gdLst/>
              <a:ahLst/>
              <a:cxnLst/>
              <a:rect l="l" t="t" r="r" b="b"/>
              <a:pathLst>
                <a:path w="1816100" h="1149350">
                  <a:moveTo>
                    <a:pt x="0" y="1149350"/>
                  </a:moveTo>
                  <a:lnTo>
                    <a:pt x="1816100" y="1149350"/>
                  </a:lnTo>
                  <a:lnTo>
                    <a:pt x="1816100" y="0"/>
                  </a:lnTo>
                  <a:lnTo>
                    <a:pt x="0" y="0"/>
                  </a:lnTo>
                  <a:lnTo>
                    <a:pt x="0" y="1149350"/>
                  </a:lnTo>
                  <a:close/>
                </a:path>
              </a:pathLst>
            </a:custGeom>
            <a:ln w="25400">
              <a:solidFill>
                <a:srgbClr val="A9A4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2729"/>
            <a:ext cx="78778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JavaScript</a:t>
            </a:r>
            <a:r>
              <a:rPr sz="4000" spc="-240" dirty="0"/>
              <a:t> </a:t>
            </a:r>
            <a:r>
              <a:rPr sz="4000" spc="-50" dirty="0"/>
              <a:t>in</a:t>
            </a:r>
            <a:r>
              <a:rPr sz="4000" spc="-204" dirty="0"/>
              <a:t> </a:t>
            </a:r>
            <a:r>
              <a:rPr sz="4000" spc="-110" dirty="0"/>
              <a:t>&lt;body&gt;...&lt;/body&gt;</a:t>
            </a:r>
            <a:r>
              <a:rPr sz="4000" spc="-200" dirty="0"/>
              <a:t> </a:t>
            </a:r>
            <a:r>
              <a:rPr sz="4000" spc="-90" dirty="0"/>
              <a:t>section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50240" y="1099159"/>
            <a:ext cx="5345430" cy="51231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3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endParaRPr sz="2000" dirty="0">
              <a:latin typeface="Calibri"/>
              <a:cs typeface="Calibri"/>
            </a:endParaRPr>
          </a:p>
          <a:p>
            <a:pPr marL="366395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&lt;head&gt;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&lt;/head&gt;</a:t>
            </a:r>
            <a:endParaRPr sz="2000" dirty="0">
              <a:latin typeface="Calibri"/>
              <a:cs typeface="Calibri"/>
            </a:endParaRPr>
          </a:p>
          <a:p>
            <a:pPr marL="366395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&lt;body&gt;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001F5F"/>
                </a:solidFill>
                <a:latin typeface="Calibri"/>
                <a:cs typeface="Calibri"/>
              </a:rPr>
              <a:t>&lt;script</a:t>
            </a:r>
            <a:r>
              <a:rPr sz="20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1F5F"/>
                </a:solidFill>
                <a:latin typeface="Calibri"/>
                <a:cs typeface="Calibri"/>
              </a:rPr>
              <a:t>type="text/javascript"&gt;</a:t>
            </a:r>
            <a:endParaRPr sz="2000" dirty="0">
              <a:latin typeface="Calibri"/>
              <a:cs typeface="Calibri"/>
            </a:endParaRPr>
          </a:p>
          <a:p>
            <a:pPr marL="366395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&lt;!--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0"/>
              </a:spcBef>
            </a:pPr>
            <a:r>
              <a:rPr sz="2000" b="1" spc="-10" dirty="0">
                <a:solidFill>
                  <a:srgbClr val="001F5F"/>
                </a:solidFill>
                <a:latin typeface="Calibri"/>
                <a:cs typeface="Calibri"/>
              </a:rPr>
              <a:t>document.write("Hello</a:t>
            </a:r>
            <a:r>
              <a:rPr sz="20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001F5F"/>
                </a:solidFill>
                <a:latin typeface="Calibri"/>
                <a:cs typeface="Calibri"/>
              </a:rPr>
              <a:t>World")</a:t>
            </a:r>
            <a:endParaRPr sz="2000" dirty="0">
              <a:latin typeface="Calibri"/>
              <a:cs typeface="Calibri"/>
            </a:endParaRPr>
          </a:p>
          <a:p>
            <a:pPr marL="366395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001F5F"/>
                </a:solidFill>
                <a:latin typeface="Calibri"/>
                <a:cs typeface="Calibri"/>
              </a:rPr>
              <a:t>//--&gt;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0"/>
              </a:spcBef>
            </a:pPr>
            <a:r>
              <a:rPr sz="2000" b="1" spc="-10" dirty="0">
                <a:solidFill>
                  <a:srgbClr val="001F5F"/>
                </a:solidFill>
                <a:latin typeface="Calibri"/>
                <a:cs typeface="Calibri"/>
              </a:rPr>
              <a:t>&lt;/script&gt;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4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&lt;p&gt;This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body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&lt;/p&gt;</a:t>
            </a:r>
            <a:endParaRPr sz="2000" dirty="0">
              <a:latin typeface="Calibri"/>
              <a:cs typeface="Calibri"/>
            </a:endParaRPr>
          </a:p>
          <a:p>
            <a:pPr marL="36639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&lt;/body&gt;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&lt;/html&gt;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will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produce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results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2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5"/>
              </a:spcBef>
            </a:pP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Hello</a:t>
            </a:r>
            <a:r>
              <a:rPr sz="20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alibri"/>
                <a:cs typeface="Calibri"/>
              </a:rPr>
              <a:t>World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This</a:t>
            </a:r>
            <a:r>
              <a:rPr sz="20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web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page</a:t>
            </a:r>
            <a:r>
              <a:rPr sz="20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body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57800" y="3654225"/>
            <a:ext cx="3082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2" action="ppaction://hlinkfile"/>
              </a:rPr>
              <a:t>See Demo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91262"/>
            <a:ext cx="74783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95" dirty="0"/>
              <a:t>J</a:t>
            </a:r>
            <a:r>
              <a:rPr sz="4400" spc="-185" dirty="0"/>
              <a:t>a</a:t>
            </a:r>
            <a:r>
              <a:rPr sz="4400" spc="-195" dirty="0"/>
              <a:t>v</a:t>
            </a:r>
            <a:r>
              <a:rPr sz="4400" spc="-100" dirty="0"/>
              <a:t>aS</a:t>
            </a:r>
            <a:r>
              <a:rPr sz="4400" spc="-95" dirty="0"/>
              <a:t>cr</a:t>
            </a:r>
            <a:r>
              <a:rPr sz="4400" spc="-110" dirty="0"/>
              <a:t>i</a:t>
            </a:r>
            <a:r>
              <a:rPr sz="4400" spc="-100" dirty="0"/>
              <a:t>p</a:t>
            </a:r>
            <a:r>
              <a:rPr sz="4400" dirty="0"/>
              <a:t>t</a:t>
            </a:r>
            <a:r>
              <a:rPr sz="4400" spc="-229" dirty="0"/>
              <a:t> </a:t>
            </a:r>
            <a:r>
              <a:rPr sz="4400" spc="-100" dirty="0"/>
              <a:t>i</a:t>
            </a:r>
            <a:r>
              <a:rPr sz="4400" dirty="0"/>
              <a:t>n</a:t>
            </a:r>
            <a:r>
              <a:rPr sz="4400" spc="-215" dirty="0"/>
              <a:t> </a:t>
            </a:r>
            <a:r>
              <a:rPr sz="4400" spc="-100" dirty="0"/>
              <a:t>&lt;</a:t>
            </a:r>
            <a:r>
              <a:rPr sz="4400" spc="-95" dirty="0"/>
              <a:t>bo</a:t>
            </a:r>
            <a:r>
              <a:rPr sz="4400" spc="-175" dirty="0"/>
              <a:t>d</a:t>
            </a:r>
            <a:r>
              <a:rPr sz="4400" spc="-100" dirty="0"/>
              <a:t>y</a:t>
            </a:r>
            <a:r>
              <a:rPr sz="4400" dirty="0"/>
              <a:t>&gt;</a:t>
            </a:r>
            <a:r>
              <a:rPr sz="4400" spc="-245" dirty="0"/>
              <a:t> </a:t>
            </a:r>
            <a:r>
              <a:rPr sz="4400" spc="-100" dirty="0"/>
              <a:t>a</a:t>
            </a:r>
            <a:r>
              <a:rPr sz="4400" spc="-95" dirty="0"/>
              <a:t>n</a:t>
            </a:r>
            <a:r>
              <a:rPr sz="4400" dirty="0"/>
              <a:t>d</a:t>
            </a:r>
            <a:r>
              <a:rPr sz="4400" spc="-215" dirty="0"/>
              <a:t> </a:t>
            </a:r>
            <a:r>
              <a:rPr sz="4400" spc="-100" dirty="0"/>
              <a:t>&lt;</a:t>
            </a:r>
            <a:r>
              <a:rPr sz="4400" spc="-95" dirty="0"/>
              <a:t>h</a:t>
            </a:r>
            <a:r>
              <a:rPr sz="4400" spc="-100" dirty="0"/>
              <a:t>ea</a:t>
            </a:r>
            <a:r>
              <a:rPr sz="4400" spc="-75" dirty="0"/>
              <a:t>d</a:t>
            </a:r>
            <a:r>
              <a:rPr sz="4400" dirty="0"/>
              <a:t>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029970"/>
            <a:ext cx="6186170" cy="503682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530"/>
              </a:spcBef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&lt;html&gt;</a:t>
            </a:r>
            <a:endParaRPr sz="18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&lt;head&gt;</a:t>
            </a:r>
            <a:endParaRPr sz="18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&lt;script</a:t>
            </a:r>
            <a:r>
              <a:rPr sz="1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type="text/javascript"&gt;</a:t>
            </a:r>
            <a:endParaRPr sz="18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&lt;!--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function</a:t>
            </a:r>
            <a:r>
              <a:rPr sz="18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sayHello()</a:t>
            </a:r>
            <a:endParaRPr sz="1800" dirty="0">
              <a:latin typeface="Calibri"/>
              <a:cs typeface="Calibri"/>
            </a:endParaRPr>
          </a:p>
          <a:p>
            <a:pPr marL="361950">
              <a:lnSpc>
                <a:spcPct val="100000"/>
              </a:lnSpc>
              <a:spcBef>
                <a:spcPts val="430"/>
              </a:spcBef>
            </a:pP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{</a:t>
            </a:r>
            <a:r>
              <a:rPr sz="18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alert("Hello</a:t>
            </a:r>
            <a:r>
              <a:rPr sz="1800" b="1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World")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}</a:t>
            </a:r>
            <a:r>
              <a:rPr sz="18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//--&gt;</a:t>
            </a:r>
            <a:endParaRPr sz="1800" dirty="0">
              <a:latin typeface="Calibri"/>
              <a:cs typeface="Calibri"/>
            </a:endParaRPr>
          </a:p>
          <a:p>
            <a:pPr marL="361950">
              <a:lnSpc>
                <a:spcPct val="100000"/>
              </a:lnSpc>
              <a:spcBef>
                <a:spcPts val="434"/>
              </a:spcBef>
            </a:pP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&lt;/script&gt;</a:t>
            </a:r>
            <a:endParaRPr sz="1800" dirty="0">
              <a:latin typeface="Calibri"/>
              <a:cs typeface="Calibri"/>
            </a:endParaRPr>
          </a:p>
          <a:p>
            <a:pPr marL="36195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&lt;/head&gt;</a:t>
            </a:r>
            <a:endParaRPr sz="18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6F2F9F"/>
                </a:solidFill>
                <a:latin typeface="Calibri"/>
                <a:cs typeface="Calibri"/>
              </a:rPr>
              <a:t>&lt;body&gt;</a:t>
            </a:r>
            <a:endParaRPr sz="18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6F2F9F"/>
                </a:solidFill>
                <a:latin typeface="Calibri"/>
                <a:cs typeface="Calibri"/>
              </a:rPr>
              <a:t>&lt;script</a:t>
            </a:r>
            <a:r>
              <a:rPr sz="18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6F2F9F"/>
                </a:solidFill>
                <a:latin typeface="Calibri"/>
                <a:cs typeface="Calibri"/>
              </a:rPr>
              <a:t>type="text/javascript"&gt;</a:t>
            </a:r>
            <a:endParaRPr sz="1800" dirty="0">
              <a:latin typeface="Calibri"/>
              <a:cs typeface="Calibri"/>
            </a:endParaRPr>
          </a:p>
          <a:p>
            <a:pPr marL="36195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6F2F9F"/>
                </a:solidFill>
                <a:latin typeface="Calibri"/>
                <a:cs typeface="Calibri"/>
              </a:rPr>
              <a:t>&lt;!--</a:t>
            </a:r>
            <a:r>
              <a:rPr sz="1800" b="1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6F2F9F"/>
                </a:solidFill>
                <a:latin typeface="Calibri"/>
                <a:cs typeface="Calibri"/>
              </a:rPr>
              <a:t>document.write("Hello</a:t>
            </a:r>
            <a:r>
              <a:rPr sz="1800" b="1" spc="-4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6F2F9F"/>
                </a:solidFill>
                <a:latin typeface="Calibri"/>
                <a:cs typeface="Calibri"/>
              </a:rPr>
              <a:t>World")</a:t>
            </a:r>
            <a:r>
              <a:rPr sz="1800" b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Calibri"/>
                <a:cs typeface="Calibri"/>
              </a:rPr>
              <a:t>//--&gt;</a:t>
            </a:r>
            <a:endParaRPr sz="18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30"/>
              </a:spcBef>
            </a:pPr>
            <a:r>
              <a:rPr sz="1800" b="1" spc="-10" dirty="0">
                <a:solidFill>
                  <a:srgbClr val="6F2F9F"/>
                </a:solidFill>
                <a:latin typeface="Calibri"/>
                <a:cs typeface="Calibri"/>
              </a:rPr>
              <a:t>&lt;/script&gt;</a:t>
            </a:r>
            <a:endParaRPr sz="18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solidFill>
                  <a:srgbClr val="6F2F9F"/>
                </a:solidFill>
                <a:latin typeface="Calibri"/>
                <a:cs typeface="Calibri"/>
              </a:rPr>
              <a:t>&lt;input</a:t>
            </a:r>
            <a:r>
              <a:rPr sz="1800" spc="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6F2F9F"/>
                </a:solidFill>
                <a:latin typeface="Calibri"/>
                <a:cs typeface="Calibri"/>
              </a:rPr>
              <a:t>type="button"</a:t>
            </a:r>
            <a:r>
              <a:rPr sz="1800" spc="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6F2F9F"/>
                </a:solidFill>
                <a:latin typeface="Calibri"/>
                <a:cs typeface="Calibri"/>
              </a:rPr>
              <a:t>onclick="sayHello()"</a:t>
            </a:r>
            <a:r>
              <a:rPr sz="1800" spc="6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6F2F9F"/>
                </a:solidFill>
                <a:latin typeface="Calibri"/>
                <a:cs typeface="Calibri"/>
              </a:rPr>
              <a:t>value="Say</a:t>
            </a:r>
            <a:r>
              <a:rPr sz="1800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6F2F9F"/>
                </a:solidFill>
                <a:latin typeface="Calibri"/>
                <a:cs typeface="Calibri"/>
              </a:rPr>
              <a:t>Hello"</a:t>
            </a:r>
            <a:r>
              <a:rPr sz="1800" spc="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6F2F9F"/>
                </a:solidFill>
                <a:latin typeface="Calibri"/>
                <a:cs typeface="Calibri"/>
              </a:rPr>
              <a:t>/&gt;</a:t>
            </a:r>
            <a:endParaRPr sz="18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6F2F9F"/>
                </a:solidFill>
                <a:latin typeface="Calibri"/>
                <a:cs typeface="Calibri"/>
              </a:rPr>
              <a:t>&lt;/body&gt;</a:t>
            </a:r>
            <a:r>
              <a:rPr sz="1800" spc="-2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6F2F9F"/>
                </a:solidFill>
                <a:latin typeface="Calibri"/>
                <a:cs typeface="Calibri"/>
              </a:rPr>
              <a:t>&lt;/html&gt;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15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This code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produce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result</a:t>
            </a:r>
            <a:r>
              <a:rPr sz="20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−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5900" y="5630227"/>
            <a:ext cx="1168400" cy="873125"/>
          </a:xfrm>
          <a:custGeom>
            <a:avLst/>
            <a:gdLst/>
            <a:ahLst/>
            <a:cxnLst/>
            <a:rect l="l" t="t" r="r" b="b"/>
            <a:pathLst>
              <a:path w="1168400" h="873125">
                <a:moveTo>
                  <a:pt x="0" y="873125"/>
                </a:moveTo>
                <a:lnTo>
                  <a:pt x="1168400" y="873125"/>
                </a:lnTo>
                <a:lnTo>
                  <a:pt x="1168400" y="0"/>
                </a:lnTo>
                <a:lnTo>
                  <a:pt x="0" y="0"/>
                </a:lnTo>
                <a:lnTo>
                  <a:pt x="0" y="873125"/>
                </a:lnTo>
                <a:close/>
              </a:path>
            </a:pathLst>
          </a:custGeom>
          <a:ln w="25400">
            <a:solidFill>
              <a:srgbClr val="2E2B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Down Arrow 7">
            <a:hlinkClick r:id="rId2" action="ppaction://hlinkfile"/>
          </p:cNvPr>
          <p:cNvSpPr/>
          <p:nvPr/>
        </p:nvSpPr>
        <p:spPr>
          <a:xfrm>
            <a:off x="6667500" y="5723890"/>
            <a:ext cx="10668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1775"/>
            <a:ext cx="58191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95" dirty="0"/>
              <a:t>J</a:t>
            </a:r>
            <a:r>
              <a:rPr sz="4400" spc="-185" dirty="0"/>
              <a:t>a</a:t>
            </a:r>
            <a:r>
              <a:rPr sz="4400" spc="-195" dirty="0"/>
              <a:t>v</a:t>
            </a:r>
            <a:r>
              <a:rPr sz="4400" spc="-100" dirty="0"/>
              <a:t>aScr</a:t>
            </a:r>
            <a:r>
              <a:rPr sz="4400" spc="-110" dirty="0"/>
              <a:t>i</a:t>
            </a:r>
            <a:r>
              <a:rPr sz="4400" spc="-100" dirty="0"/>
              <a:t>p</a:t>
            </a:r>
            <a:r>
              <a:rPr sz="4400" dirty="0"/>
              <a:t>t</a:t>
            </a:r>
            <a:r>
              <a:rPr sz="4400" spc="-229" dirty="0"/>
              <a:t> </a:t>
            </a:r>
            <a:r>
              <a:rPr sz="4400" spc="-100" dirty="0"/>
              <a:t>i</a:t>
            </a:r>
            <a:r>
              <a:rPr sz="4400" dirty="0"/>
              <a:t>n</a:t>
            </a:r>
            <a:r>
              <a:rPr sz="4400" spc="-220" dirty="0"/>
              <a:t> </a:t>
            </a:r>
            <a:r>
              <a:rPr sz="4400" spc="-100" dirty="0"/>
              <a:t>E</a:t>
            </a:r>
            <a:r>
              <a:rPr sz="4400" spc="-105" dirty="0"/>
              <a:t>x</a:t>
            </a:r>
            <a:r>
              <a:rPr sz="4400" spc="-135" dirty="0"/>
              <a:t>t</a:t>
            </a:r>
            <a:r>
              <a:rPr sz="4400" spc="-100" dirty="0"/>
              <a:t>erna</a:t>
            </a:r>
            <a:r>
              <a:rPr sz="4400" dirty="0"/>
              <a:t>l</a:t>
            </a:r>
            <a:r>
              <a:rPr sz="4400" spc="-235" dirty="0"/>
              <a:t> </a:t>
            </a:r>
            <a:r>
              <a:rPr sz="4400" spc="-100" dirty="0"/>
              <a:t>Fi</a:t>
            </a:r>
            <a:r>
              <a:rPr sz="4400" spc="-95" dirty="0"/>
              <a:t>l</a:t>
            </a:r>
            <a:r>
              <a:rPr sz="440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0813" y="915170"/>
            <a:ext cx="5556250" cy="4104329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b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File</a:t>
            </a:r>
            <a:endParaRPr sz="2200" dirty="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490"/>
              </a:spcBef>
            </a:pP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endParaRPr sz="2000" dirty="0" smtClean="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480"/>
              </a:spcBef>
            </a:pPr>
            <a:r>
              <a:rPr sz="2000" b="1" dirty="0" smtClean="0">
                <a:solidFill>
                  <a:srgbClr val="001F5F"/>
                </a:solidFill>
                <a:latin typeface="Calibri"/>
                <a:cs typeface="Calibri"/>
              </a:rPr>
              <a:t>&lt;head&gt;</a:t>
            </a:r>
            <a:endParaRPr sz="2000" dirty="0" smtClean="0">
              <a:latin typeface="Calibri"/>
              <a:cs typeface="Calibri"/>
            </a:endParaRPr>
          </a:p>
          <a:p>
            <a:pPr marL="366395">
              <a:lnSpc>
                <a:spcPct val="100000"/>
              </a:lnSpc>
              <a:spcBef>
                <a:spcPts val="480"/>
              </a:spcBef>
            </a:pPr>
            <a:r>
              <a:rPr sz="2000" b="1" spc="-5" dirty="0" smtClean="0">
                <a:solidFill>
                  <a:srgbClr val="001F5F"/>
                </a:solidFill>
                <a:latin typeface="Calibri"/>
                <a:cs typeface="Calibri"/>
              </a:rPr>
              <a:t>&lt;script</a:t>
            </a:r>
            <a:r>
              <a:rPr sz="2000" b="1" spc="-25" dirty="0" smtClean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5" dirty="0" smtClean="0">
                <a:solidFill>
                  <a:srgbClr val="001F5F"/>
                </a:solidFill>
                <a:latin typeface="Calibri"/>
                <a:cs typeface="Calibri"/>
              </a:rPr>
              <a:t>type="text/</a:t>
            </a:r>
            <a:r>
              <a:rPr sz="2000" b="1" spc="-5" dirty="0" err="1" smtClean="0">
                <a:solidFill>
                  <a:srgbClr val="001F5F"/>
                </a:solidFill>
                <a:latin typeface="Calibri"/>
                <a:cs typeface="Calibri"/>
              </a:rPr>
              <a:t>javascript</a:t>
            </a:r>
            <a:r>
              <a:rPr sz="2000" b="1" spc="-5" dirty="0" smtClean="0">
                <a:solidFill>
                  <a:srgbClr val="001F5F"/>
                </a:solidFill>
                <a:latin typeface="Calibri"/>
                <a:cs typeface="Calibri"/>
              </a:rPr>
              <a:t>"</a:t>
            </a:r>
            <a:r>
              <a:rPr sz="2000" b="1" spc="-50" dirty="0" smtClean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5" dirty="0" err="1" smtClean="0">
                <a:solidFill>
                  <a:srgbClr val="001F5F"/>
                </a:solidFill>
                <a:latin typeface="Calibri"/>
                <a:cs typeface="Calibri"/>
              </a:rPr>
              <a:t>src</a:t>
            </a:r>
            <a:r>
              <a:rPr sz="2000" b="1" spc="-5" dirty="0" smtClean="0">
                <a:solidFill>
                  <a:srgbClr val="001F5F"/>
                </a:solidFill>
                <a:latin typeface="Calibri"/>
                <a:cs typeface="Calibri"/>
              </a:rPr>
              <a:t>="filename.js"</a:t>
            </a:r>
            <a:r>
              <a:rPr sz="2000" b="1" spc="-45" dirty="0" smtClean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dirty="0" smtClean="0">
                <a:solidFill>
                  <a:srgbClr val="001F5F"/>
                </a:solidFill>
                <a:latin typeface="Calibri"/>
                <a:cs typeface="Calibri"/>
              </a:rPr>
              <a:t>&gt;</a:t>
            </a:r>
            <a:endParaRPr sz="2000" dirty="0" smtClean="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480"/>
              </a:spcBef>
            </a:pPr>
            <a:r>
              <a:rPr sz="2000" b="1" spc="-10" dirty="0" smtClean="0">
                <a:solidFill>
                  <a:srgbClr val="001F5F"/>
                </a:solidFill>
                <a:latin typeface="Calibri"/>
                <a:cs typeface="Calibri"/>
              </a:rPr>
              <a:t>&lt;/script&gt;</a:t>
            </a:r>
            <a:endParaRPr sz="2000" dirty="0" smtClean="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480"/>
              </a:spcBef>
            </a:pP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&lt;/head&gt;</a:t>
            </a:r>
            <a:endParaRPr sz="2000" dirty="0" smtClean="0">
              <a:latin typeface="Calibri"/>
              <a:cs typeface="Calibri"/>
            </a:endParaRPr>
          </a:p>
          <a:p>
            <a:pPr marL="366395">
              <a:lnSpc>
                <a:spcPct val="100000"/>
              </a:lnSpc>
              <a:spcBef>
                <a:spcPts val="484"/>
              </a:spcBef>
            </a:pP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&lt;body&gt;</a:t>
            </a:r>
            <a:r>
              <a:rPr sz="2000" spc="-4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.......</a:t>
            </a:r>
            <a:r>
              <a:rPr sz="2000" spc="-5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 smtClean="0">
                <a:solidFill>
                  <a:srgbClr val="2E2B1F"/>
                </a:solidFill>
                <a:latin typeface="Calibri"/>
                <a:cs typeface="Calibri"/>
              </a:rPr>
              <a:t>&lt;/body&gt;</a:t>
            </a:r>
            <a:endParaRPr sz="2000" dirty="0" smtClean="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480"/>
              </a:spcBef>
            </a:pPr>
            <a:r>
              <a:rPr sz="2000" spc="-5" dirty="0" smtClean="0">
                <a:solidFill>
                  <a:srgbClr val="2E2B1F"/>
                </a:solidFill>
                <a:latin typeface="Calibri"/>
                <a:cs typeface="Calibri"/>
              </a:rPr>
              <a:t>&lt;/html&gt;</a:t>
            </a:r>
            <a:endParaRPr sz="2000" dirty="0" smtClean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5" dirty="0" smtClean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b="1" spc="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File</a:t>
            </a:r>
            <a:r>
              <a:rPr sz="2200" b="1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 smtClean="0">
                <a:solidFill>
                  <a:srgbClr val="001F5F"/>
                </a:solidFill>
                <a:latin typeface="Calibri"/>
                <a:cs typeface="Calibri"/>
              </a:rPr>
              <a:t>filename.js</a:t>
            </a:r>
            <a:endParaRPr sz="2200" dirty="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495"/>
              </a:spcBef>
            </a:pP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function</a:t>
            </a:r>
            <a:r>
              <a:rPr sz="2000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sayHello()</a:t>
            </a:r>
            <a:endParaRPr sz="2000" dirty="0">
              <a:latin typeface="Calibri"/>
              <a:cs typeface="Calibri"/>
            </a:endParaRPr>
          </a:p>
          <a:p>
            <a:pPr marL="366395">
              <a:lnSpc>
                <a:spcPct val="100000"/>
              </a:lnSpc>
              <a:spcBef>
                <a:spcPts val="475"/>
              </a:spcBef>
            </a:pP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{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alert("Hello</a:t>
            </a:r>
            <a:r>
              <a:rPr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1F5F"/>
                </a:solidFill>
                <a:latin typeface="Calibri"/>
                <a:cs typeface="Calibri"/>
              </a:rPr>
              <a:t>World")</a:t>
            </a:r>
            <a:r>
              <a:rPr sz="20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}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5105400"/>
            <a:ext cx="8230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hlinkClick r:id="rId2" action="ppaction://hlinkfile"/>
              </a:rPr>
              <a:t>Another Example- Feedback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476" y="345389"/>
            <a:ext cx="368554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T</a:t>
            </a:r>
            <a:r>
              <a:rPr spc="-110" dirty="0"/>
              <a:t>h</a:t>
            </a:r>
            <a:r>
              <a:rPr spc="-5" dirty="0"/>
              <a:t>e</a:t>
            </a:r>
            <a:r>
              <a:rPr spc="-200" dirty="0"/>
              <a:t> </a:t>
            </a:r>
            <a:r>
              <a:rPr spc="-100" dirty="0"/>
              <a:t>F</a:t>
            </a:r>
            <a:r>
              <a:rPr spc="-110" dirty="0"/>
              <a:t>ir</a:t>
            </a:r>
            <a:r>
              <a:rPr spc="-100" dirty="0"/>
              <a:t>s</a:t>
            </a:r>
            <a:r>
              <a:rPr spc="-5" dirty="0"/>
              <a:t>t</a:t>
            </a:r>
            <a:r>
              <a:rPr spc="-220" dirty="0"/>
              <a:t> </a:t>
            </a:r>
            <a:r>
              <a:rPr spc="-105" dirty="0"/>
              <a:t>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0559" y="1658111"/>
            <a:ext cx="7653020" cy="3305810"/>
            <a:chOff x="670559" y="1658111"/>
            <a:chExt cx="7653020" cy="3305810"/>
          </a:xfrm>
        </p:grpSpPr>
        <p:sp>
          <p:nvSpPr>
            <p:cNvPr id="5" name="object 5"/>
            <p:cNvSpPr/>
            <p:nvPr/>
          </p:nvSpPr>
          <p:spPr>
            <a:xfrm>
              <a:off x="754062" y="1702561"/>
              <a:ext cx="7562850" cy="3139440"/>
            </a:xfrm>
            <a:custGeom>
              <a:avLst/>
              <a:gdLst/>
              <a:ahLst/>
              <a:cxnLst/>
              <a:rect l="l" t="t" r="r" b="b"/>
              <a:pathLst>
                <a:path w="7562850" h="3139440">
                  <a:moveTo>
                    <a:pt x="7562850" y="0"/>
                  </a:moveTo>
                  <a:lnTo>
                    <a:pt x="0" y="0"/>
                  </a:lnTo>
                  <a:lnTo>
                    <a:pt x="0" y="3139313"/>
                  </a:lnTo>
                  <a:lnTo>
                    <a:pt x="7562850" y="3139313"/>
                  </a:lnTo>
                  <a:lnTo>
                    <a:pt x="756285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4062" y="1702561"/>
              <a:ext cx="7562850" cy="3139440"/>
            </a:xfrm>
            <a:custGeom>
              <a:avLst/>
              <a:gdLst/>
              <a:ahLst/>
              <a:cxnLst/>
              <a:rect l="l" t="t" r="r" b="b"/>
              <a:pathLst>
                <a:path w="7562850" h="3139440">
                  <a:moveTo>
                    <a:pt x="0" y="3139313"/>
                  </a:moveTo>
                  <a:lnTo>
                    <a:pt x="7562850" y="3139313"/>
                  </a:lnTo>
                  <a:lnTo>
                    <a:pt x="7562850" y="0"/>
                  </a:lnTo>
                  <a:lnTo>
                    <a:pt x="0" y="0"/>
                  </a:lnTo>
                  <a:lnTo>
                    <a:pt x="0" y="3139313"/>
                  </a:lnTo>
                  <a:close/>
                </a:path>
              </a:pathLst>
            </a:custGeom>
            <a:ln w="12699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59" y="1658111"/>
              <a:ext cx="1295400" cy="623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59" y="2328671"/>
              <a:ext cx="1295400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407" y="2663951"/>
              <a:ext cx="5143500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179" y="2999231"/>
              <a:ext cx="4527804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407" y="3334511"/>
              <a:ext cx="1757172" cy="623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559" y="3669791"/>
              <a:ext cx="1449324" cy="6233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559" y="4340351"/>
              <a:ext cx="1449324" cy="62331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4540" y="1077213"/>
            <a:ext cx="5183505" cy="3686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first-script.html</a:t>
            </a:r>
            <a:endParaRPr sz="2800" dirty="0">
              <a:latin typeface="Calibri"/>
              <a:cs typeface="Calibri"/>
            </a:endParaRPr>
          </a:p>
          <a:p>
            <a:pPr marL="80645">
              <a:lnSpc>
                <a:spcPct val="100000"/>
              </a:lnSpc>
              <a:spcBef>
                <a:spcPts val="170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&lt;html&gt;</a:t>
            </a:r>
            <a:endParaRPr sz="2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 dirty="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&lt;body&gt;</a:t>
            </a:r>
            <a:endParaRPr sz="2200" dirty="0">
              <a:latin typeface="Consolas"/>
              <a:cs typeface="Consolas"/>
            </a:endParaRPr>
          </a:p>
          <a:p>
            <a:pPr marL="850900" marR="5080" indent="-46228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&lt;script type="text/javascript"&gt; </a:t>
            </a:r>
            <a:r>
              <a:rPr sz="2200" b="1" spc="-119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alert('Hello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JavaScript!');</a:t>
            </a:r>
            <a:endParaRPr sz="2200" dirty="0">
              <a:latin typeface="Consolas"/>
              <a:cs typeface="Consolas"/>
            </a:endParaRPr>
          </a:p>
          <a:p>
            <a:pPr marL="38862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&lt;/script&gt;</a:t>
            </a:r>
            <a:endParaRPr sz="2200" dirty="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&lt;/body&gt;</a:t>
            </a:r>
            <a:endParaRPr sz="2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&lt;/html&gt;</a:t>
            </a:r>
            <a:endParaRPr sz="2200" dirty="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63211" y="3681984"/>
            <a:ext cx="3007360" cy="2517775"/>
            <a:chOff x="4363211" y="3681984"/>
            <a:chExt cx="3007360" cy="251777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9119" y="3706368"/>
              <a:ext cx="2980944" cy="24932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3211" y="3681984"/>
              <a:ext cx="2980943" cy="24917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192989"/>
            <a:ext cx="56076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An</a:t>
            </a:r>
            <a:r>
              <a:rPr spc="-110" dirty="0"/>
              <a:t>o</a:t>
            </a:r>
            <a:r>
              <a:rPr spc="-100" dirty="0"/>
              <a:t>t</a:t>
            </a:r>
            <a:r>
              <a:rPr spc="-110" dirty="0"/>
              <a:t>h</a:t>
            </a:r>
            <a:r>
              <a:rPr spc="-105" dirty="0"/>
              <a:t>e</a:t>
            </a:r>
            <a:r>
              <a:rPr spc="-5" dirty="0"/>
              <a:t>r</a:t>
            </a:r>
            <a:r>
              <a:rPr spc="-229" dirty="0"/>
              <a:t> </a:t>
            </a:r>
            <a:r>
              <a:rPr spc="-105" dirty="0"/>
              <a:t>S</a:t>
            </a:r>
            <a:r>
              <a:rPr spc="-100" dirty="0"/>
              <a:t>m</a:t>
            </a:r>
            <a:r>
              <a:rPr spc="-105" dirty="0"/>
              <a:t>a</a:t>
            </a:r>
            <a:r>
              <a:rPr spc="-100" dirty="0"/>
              <a:t>l</a:t>
            </a:r>
            <a:r>
              <a:rPr spc="-5" dirty="0"/>
              <a:t>l</a:t>
            </a:r>
            <a:r>
              <a:rPr spc="-200" dirty="0"/>
              <a:t> </a:t>
            </a:r>
            <a:r>
              <a:rPr spc="-110" dirty="0"/>
              <a:t>E</a:t>
            </a:r>
            <a:r>
              <a:rPr spc="-165" dirty="0"/>
              <a:t>x</a:t>
            </a:r>
            <a:r>
              <a:rPr spc="-105" dirty="0"/>
              <a:t>a</a:t>
            </a:r>
            <a:r>
              <a:rPr spc="-100" dirty="0"/>
              <a:t>m</a:t>
            </a:r>
            <a:r>
              <a:rPr spc="-105" dirty="0"/>
              <a:t>p</a:t>
            </a:r>
            <a:r>
              <a:rPr spc="-100" dirty="0"/>
              <a:t>l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8827" y="1594103"/>
            <a:ext cx="8010525" cy="3305810"/>
            <a:chOff x="528827" y="1594103"/>
            <a:chExt cx="8010525" cy="3305810"/>
          </a:xfrm>
        </p:grpSpPr>
        <p:sp>
          <p:nvSpPr>
            <p:cNvPr id="5" name="object 5"/>
            <p:cNvSpPr/>
            <p:nvPr/>
          </p:nvSpPr>
          <p:spPr>
            <a:xfrm>
              <a:off x="611187" y="1638299"/>
              <a:ext cx="7921625" cy="3139440"/>
            </a:xfrm>
            <a:custGeom>
              <a:avLst/>
              <a:gdLst/>
              <a:ahLst/>
              <a:cxnLst/>
              <a:rect l="l" t="t" r="r" b="b"/>
              <a:pathLst>
                <a:path w="7921625" h="3139440">
                  <a:moveTo>
                    <a:pt x="7921625" y="0"/>
                  </a:moveTo>
                  <a:lnTo>
                    <a:pt x="0" y="0"/>
                  </a:lnTo>
                  <a:lnTo>
                    <a:pt x="0" y="3139313"/>
                  </a:lnTo>
                  <a:lnTo>
                    <a:pt x="7921625" y="3139313"/>
                  </a:lnTo>
                  <a:lnTo>
                    <a:pt x="7921625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187" y="1638299"/>
              <a:ext cx="7921625" cy="3139440"/>
            </a:xfrm>
            <a:custGeom>
              <a:avLst/>
              <a:gdLst/>
              <a:ahLst/>
              <a:cxnLst/>
              <a:rect l="l" t="t" r="r" b="b"/>
              <a:pathLst>
                <a:path w="7921625" h="3139440">
                  <a:moveTo>
                    <a:pt x="0" y="3139313"/>
                  </a:moveTo>
                  <a:lnTo>
                    <a:pt x="7921625" y="3139313"/>
                  </a:lnTo>
                  <a:lnTo>
                    <a:pt x="7921625" y="0"/>
                  </a:lnTo>
                  <a:lnTo>
                    <a:pt x="0" y="0"/>
                  </a:lnTo>
                  <a:lnTo>
                    <a:pt x="0" y="3139313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27" y="1594103"/>
              <a:ext cx="1295399" cy="623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827" y="2264663"/>
              <a:ext cx="1295399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675" y="2599943"/>
              <a:ext cx="5143500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447" y="2935223"/>
              <a:ext cx="5913120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675" y="3270503"/>
              <a:ext cx="1757172" cy="6233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827" y="3605783"/>
              <a:ext cx="1449323" cy="6233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827" y="4276343"/>
              <a:ext cx="1449323" cy="62331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2140" y="1001013"/>
            <a:ext cx="6416040" cy="3698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small-example.html</a:t>
            </a:r>
            <a:endParaRPr sz="2800" dirty="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spcBef>
                <a:spcPts val="1800"/>
              </a:spcBef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&lt;html&gt;</a:t>
            </a:r>
            <a:endParaRPr sz="2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&lt;body&gt;</a:t>
            </a:r>
            <a:endParaRPr sz="2200" dirty="0">
              <a:latin typeface="Consolas"/>
              <a:cs typeface="Consolas"/>
            </a:endParaRPr>
          </a:p>
          <a:p>
            <a:pPr marL="859790" marR="5080" indent="-46228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&lt;script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type="text/javascript"&gt;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 document.write('JavaScript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rulez!');</a:t>
            </a:r>
            <a:endParaRPr sz="2200" dirty="0">
              <a:latin typeface="Consolas"/>
              <a:cs typeface="Consolas"/>
            </a:endParaRPr>
          </a:p>
          <a:p>
            <a:pPr marL="398145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&lt;/script&gt;</a:t>
            </a:r>
            <a:endParaRPr sz="2200" dirty="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&lt;/body&gt;</a:t>
            </a:r>
            <a:endParaRPr sz="22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&lt;/html&gt;</a:t>
            </a:r>
            <a:endParaRPr sz="2200" dirty="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27476" y="3732276"/>
            <a:ext cx="3581400" cy="3048000"/>
            <a:chOff x="3427476" y="3732276"/>
            <a:chExt cx="3581400" cy="304800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3384" y="3758182"/>
              <a:ext cx="3555491" cy="30220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7476" y="3732276"/>
              <a:ext cx="3555491" cy="302209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08025"/>
            <a:ext cx="51752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U</a:t>
            </a:r>
            <a:r>
              <a:rPr spc="-100" dirty="0"/>
              <a:t>s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25" dirty="0"/>
              <a:t> </a:t>
            </a:r>
            <a:r>
              <a:rPr spc="-105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aScr</a:t>
            </a:r>
            <a:r>
              <a:rPr spc="-110" dirty="0"/>
              <a:t>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04" dirty="0"/>
              <a:t> </a:t>
            </a:r>
            <a:r>
              <a:rPr spc="-110" dirty="0"/>
              <a:t>C</a:t>
            </a:r>
            <a:r>
              <a:rPr spc="-105" dirty="0"/>
              <a:t>od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3419" y="4152900"/>
            <a:ext cx="7237730" cy="1179830"/>
            <a:chOff x="693419" y="4152900"/>
            <a:chExt cx="7237730" cy="1179830"/>
          </a:xfrm>
        </p:grpSpPr>
        <p:sp>
          <p:nvSpPr>
            <p:cNvPr id="5" name="object 5"/>
            <p:cNvSpPr/>
            <p:nvPr/>
          </p:nvSpPr>
          <p:spPr>
            <a:xfrm>
              <a:off x="761999" y="4190961"/>
              <a:ext cx="7162800" cy="1016000"/>
            </a:xfrm>
            <a:custGeom>
              <a:avLst/>
              <a:gdLst/>
              <a:ahLst/>
              <a:cxnLst/>
              <a:rect l="l" t="t" r="r" b="b"/>
              <a:pathLst>
                <a:path w="7162800" h="1016000">
                  <a:moveTo>
                    <a:pt x="7162800" y="0"/>
                  </a:moveTo>
                  <a:lnTo>
                    <a:pt x="0" y="0"/>
                  </a:lnTo>
                  <a:lnTo>
                    <a:pt x="0" y="1015657"/>
                  </a:lnTo>
                  <a:lnTo>
                    <a:pt x="7162800" y="1015657"/>
                  </a:lnTo>
                  <a:lnTo>
                    <a:pt x="71628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1999" y="4190961"/>
              <a:ext cx="7162800" cy="1016000"/>
            </a:xfrm>
            <a:custGeom>
              <a:avLst/>
              <a:gdLst/>
              <a:ahLst/>
              <a:cxnLst/>
              <a:rect l="l" t="t" r="r" b="b"/>
              <a:pathLst>
                <a:path w="7162800" h="1016000">
                  <a:moveTo>
                    <a:pt x="0" y="1015657"/>
                  </a:moveTo>
                  <a:lnTo>
                    <a:pt x="7162800" y="1015657"/>
                  </a:lnTo>
                  <a:lnTo>
                    <a:pt x="7162800" y="0"/>
                  </a:lnTo>
                  <a:lnTo>
                    <a:pt x="0" y="0"/>
                  </a:lnTo>
                  <a:lnTo>
                    <a:pt x="0" y="1015657"/>
                  </a:lnTo>
                  <a:close/>
                </a:path>
              </a:pathLst>
            </a:custGeom>
            <a:ln w="12699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419" y="4152900"/>
              <a:ext cx="6905244" cy="569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4457700"/>
              <a:ext cx="621792" cy="569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835" y="4457700"/>
              <a:ext cx="481584" cy="569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727" y="4457700"/>
              <a:ext cx="5788152" cy="569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9504" y="4457700"/>
              <a:ext cx="620268" cy="569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8396" y="4457700"/>
              <a:ext cx="480059" cy="569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419" y="4762500"/>
              <a:ext cx="1598676" cy="56997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21640" y="1320641"/>
            <a:ext cx="7022465" cy="382968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 placed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onsolas"/>
                <a:cs typeface="Consolas"/>
              </a:rPr>
              <a:t>&lt;script&gt;</a:t>
            </a:r>
            <a:r>
              <a:rPr sz="2000" spc="-680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ag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head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onsolas"/>
                <a:cs typeface="Consolas"/>
              </a:rPr>
              <a:t>&lt;script&gt;</a:t>
            </a:r>
            <a:r>
              <a:rPr sz="2000" spc="-680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tag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body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–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not recommended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External files,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linked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via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onsolas"/>
                <a:cs typeface="Consolas"/>
              </a:rPr>
              <a:t>&lt;script&gt;</a:t>
            </a:r>
            <a:r>
              <a:rPr sz="2000" spc="-690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tag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the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head</a:t>
            </a:r>
            <a:endParaRPr sz="2000" dirty="0">
              <a:latin typeface="Calibri"/>
              <a:cs typeface="Calibri"/>
            </a:endParaRPr>
          </a:p>
          <a:p>
            <a:pPr marL="904240" lvl="2" indent="-229235">
              <a:lnSpc>
                <a:spcPct val="100000"/>
              </a:lnSpc>
              <a:spcBef>
                <a:spcPts val="455"/>
              </a:spcBef>
              <a:buClr>
                <a:srgbClr val="D2CA6C"/>
              </a:buClr>
              <a:buFont typeface="Arial MT"/>
              <a:buChar char="•"/>
              <a:tabLst>
                <a:tab pos="904240" algn="l"/>
                <a:tab pos="904875" algn="l"/>
              </a:tabLst>
            </a:pP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Fi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es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u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ual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y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h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onsolas"/>
                <a:cs typeface="Consolas"/>
              </a:rPr>
              <a:t>.j</a:t>
            </a:r>
            <a:r>
              <a:rPr sz="1800" dirty="0">
                <a:solidFill>
                  <a:srgbClr val="2E2B1F"/>
                </a:solidFill>
                <a:latin typeface="Consolas"/>
                <a:cs typeface="Consolas"/>
              </a:rPr>
              <a:t>s</a:t>
            </a:r>
            <a:r>
              <a:rPr sz="1800" spc="-580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x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sion</a:t>
            </a:r>
            <a:endParaRPr sz="1800" dirty="0">
              <a:latin typeface="Calibri"/>
              <a:cs typeface="Calibri"/>
            </a:endParaRPr>
          </a:p>
          <a:p>
            <a:pPr marL="904240" lvl="2" indent="-229235">
              <a:lnSpc>
                <a:spcPct val="100000"/>
              </a:lnSpc>
              <a:spcBef>
                <a:spcPts val="585"/>
              </a:spcBef>
              <a:buClr>
                <a:srgbClr val="D2CA6C"/>
              </a:buClr>
              <a:buFont typeface="Arial MT"/>
              <a:buChar char="•"/>
              <a:tabLst>
                <a:tab pos="904240" algn="l"/>
                <a:tab pos="904875" algn="l"/>
              </a:tabLst>
            </a:pP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Highly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recommended</a:t>
            </a:r>
            <a:endParaRPr sz="1800" dirty="0">
              <a:latin typeface="Calibri"/>
              <a:cs typeface="Calibri"/>
            </a:endParaRPr>
          </a:p>
          <a:p>
            <a:pPr marL="904240" lvl="2" indent="-229235">
              <a:lnSpc>
                <a:spcPct val="100000"/>
              </a:lnSpc>
              <a:spcBef>
                <a:spcPts val="450"/>
              </a:spcBef>
              <a:buClr>
                <a:srgbClr val="D2CA6C"/>
              </a:buClr>
              <a:buFont typeface="Arial MT"/>
              <a:buChar char="•"/>
              <a:tabLst>
                <a:tab pos="904240" algn="l"/>
                <a:tab pos="904875" algn="l"/>
              </a:tabLst>
            </a:pP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onsolas"/>
                <a:cs typeface="Consolas"/>
              </a:rPr>
              <a:t>.j</a:t>
            </a:r>
            <a:r>
              <a:rPr sz="1800" dirty="0">
                <a:solidFill>
                  <a:srgbClr val="2E2B1F"/>
                </a:solidFill>
                <a:latin typeface="Consolas"/>
                <a:cs typeface="Consolas"/>
              </a:rPr>
              <a:t>s</a:t>
            </a:r>
            <a:r>
              <a:rPr sz="1800" spc="-565" dirty="0">
                <a:solidFill>
                  <a:srgbClr val="2E2B1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fi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es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ge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t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he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r>
              <a:rPr sz="18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y the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w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er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 dirty="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&lt;script</a:t>
            </a:r>
            <a:r>
              <a:rPr sz="20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src="scripts.js"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type="text/javscript"&gt;</a:t>
            </a:r>
            <a:endParaRPr sz="20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&lt;!–</a:t>
            </a:r>
            <a:r>
              <a:rPr sz="20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code</a:t>
            </a:r>
            <a:r>
              <a:rPr sz="20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placed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 here will not be</a:t>
            </a:r>
            <a:r>
              <a:rPr sz="20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executed!</a:t>
            </a:r>
            <a:r>
              <a:rPr sz="2000" b="1" spc="-8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--&gt;</a:t>
            </a:r>
            <a:endParaRPr sz="2000" dirty="0">
              <a:latin typeface="Consolas"/>
              <a:cs typeface="Consolas"/>
            </a:endParaRPr>
          </a:p>
          <a:p>
            <a:pPr marL="431800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&lt;/script&gt;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73679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00" dirty="0"/>
              <a:t> </a:t>
            </a:r>
            <a:r>
              <a:rPr spc="-5" dirty="0"/>
              <a:t>–</a:t>
            </a:r>
            <a:r>
              <a:rPr spc="-204" dirty="0"/>
              <a:t> </a:t>
            </a:r>
            <a:r>
              <a:rPr spc="-100" dirty="0"/>
              <a:t>W</a:t>
            </a:r>
            <a:r>
              <a:rPr spc="-110" dirty="0"/>
              <a:t>h</a:t>
            </a:r>
            <a:r>
              <a:rPr spc="-105" dirty="0"/>
              <a:t>e</a:t>
            </a:r>
            <a:r>
              <a:rPr spc="-5" dirty="0"/>
              <a:t>n</a:t>
            </a:r>
            <a:r>
              <a:rPr spc="-195" dirty="0"/>
              <a:t> </a:t>
            </a:r>
            <a:r>
              <a:rPr spc="-110" dirty="0"/>
              <a:t>i</a:t>
            </a:r>
            <a:r>
              <a:rPr spc="-5" dirty="0"/>
              <a:t>s</a:t>
            </a:r>
            <a:r>
              <a:rPr spc="-204" dirty="0"/>
              <a:t> </a:t>
            </a:r>
            <a:r>
              <a:rPr spc="-110" dirty="0"/>
              <a:t>E</a:t>
            </a:r>
            <a:r>
              <a:rPr spc="-200" dirty="0"/>
              <a:t>x</a:t>
            </a:r>
            <a:r>
              <a:rPr spc="-105" dirty="0"/>
              <a:t>ec</a:t>
            </a:r>
            <a:r>
              <a:rPr spc="-100" dirty="0"/>
              <a:t>u</a:t>
            </a:r>
            <a:r>
              <a:rPr spc="-135" dirty="0"/>
              <a:t>t</a:t>
            </a:r>
            <a:r>
              <a:rPr spc="-105" dirty="0"/>
              <a:t>e</a:t>
            </a:r>
            <a:r>
              <a:rPr spc="-110" dirty="0"/>
              <a:t>d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640" y="1616710"/>
            <a:ext cx="7649209" cy="2532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55575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executed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during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loading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browser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fires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event</a:t>
            </a:r>
            <a:endParaRPr sz="22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statements</a:t>
            </a:r>
            <a:r>
              <a:rPr sz="20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executed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at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loading</a:t>
            </a:r>
            <a:endParaRPr sz="20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Some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statements</a:t>
            </a:r>
            <a:r>
              <a:rPr sz="20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just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define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functions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be called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later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2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calls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attached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"event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handlers"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via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tag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attributes</a:t>
            </a:r>
            <a:endParaRPr sz="22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Executed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event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fired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browser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2504" y="4494276"/>
            <a:ext cx="8068309" cy="623570"/>
            <a:chOff x="222504" y="4494276"/>
            <a:chExt cx="8068309" cy="623570"/>
          </a:xfrm>
        </p:grpSpPr>
        <p:sp>
          <p:nvSpPr>
            <p:cNvPr id="6" name="object 6"/>
            <p:cNvSpPr/>
            <p:nvPr/>
          </p:nvSpPr>
          <p:spPr>
            <a:xfrm>
              <a:off x="304800" y="4571974"/>
              <a:ext cx="7924800" cy="397510"/>
            </a:xfrm>
            <a:custGeom>
              <a:avLst/>
              <a:gdLst/>
              <a:ahLst/>
              <a:cxnLst/>
              <a:rect l="l" t="t" r="r" b="b"/>
              <a:pathLst>
                <a:path w="7924800" h="397510">
                  <a:moveTo>
                    <a:pt x="7924800" y="0"/>
                  </a:moveTo>
                  <a:lnTo>
                    <a:pt x="0" y="0"/>
                  </a:lnTo>
                  <a:lnTo>
                    <a:pt x="0" y="397027"/>
                  </a:lnTo>
                  <a:lnTo>
                    <a:pt x="7924800" y="397027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504" y="4494276"/>
              <a:ext cx="8068056" cy="62331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4800" y="4571974"/>
            <a:ext cx="7924800" cy="39751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&lt;img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src="logo.gif"</a:t>
            </a:r>
            <a:r>
              <a:rPr sz="2200" b="1" spc="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onclick="alert('clicked!')"</a:t>
            </a:r>
            <a:r>
              <a:rPr sz="2200" b="1" spc="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/&gt;</a:t>
            </a:r>
            <a:endParaRPr sz="22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17862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O</a:t>
            </a:r>
            <a:r>
              <a:rPr spc="-100" dirty="0"/>
              <a:t>utl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500" y="1939035"/>
            <a:ext cx="7645400" cy="1345565"/>
            <a:chOff x="444500" y="1939035"/>
            <a:chExt cx="7645400" cy="1345565"/>
          </a:xfrm>
        </p:grpSpPr>
        <p:sp>
          <p:nvSpPr>
            <p:cNvPr id="4" name="object 4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66"/>
                  </a:lnTo>
                  <a:lnTo>
                    <a:pt x="134341" y="17277"/>
                  </a:lnTo>
                  <a:lnTo>
                    <a:pt x="96977" y="37551"/>
                  </a:lnTo>
                  <a:lnTo>
                    <a:pt x="64423" y="64404"/>
                  </a:lnTo>
                  <a:lnTo>
                    <a:pt x="37564" y="96955"/>
                  </a:lnTo>
                  <a:lnTo>
                    <a:pt x="17285" y="134320"/>
                  </a:lnTo>
                  <a:lnTo>
                    <a:pt x="4468" y="175617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68" y="1144130"/>
                  </a:lnTo>
                  <a:lnTo>
                    <a:pt x="17285" y="1185410"/>
                  </a:lnTo>
                  <a:lnTo>
                    <a:pt x="37564" y="1222772"/>
                  </a:lnTo>
                  <a:lnTo>
                    <a:pt x="64423" y="1255331"/>
                  </a:lnTo>
                  <a:lnTo>
                    <a:pt x="96977" y="1282198"/>
                  </a:lnTo>
                  <a:lnTo>
                    <a:pt x="134341" y="1302488"/>
                  </a:lnTo>
                  <a:lnTo>
                    <a:pt x="175632" y="1315312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82" y="1315312"/>
                  </a:lnTo>
                  <a:lnTo>
                    <a:pt x="7485679" y="1302488"/>
                  </a:lnTo>
                  <a:lnTo>
                    <a:pt x="7523044" y="1282198"/>
                  </a:lnTo>
                  <a:lnTo>
                    <a:pt x="7555595" y="1255331"/>
                  </a:lnTo>
                  <a:lnTo>
                    <a:pt x="7582448" y="1222772"/>
                  </a:lnTo>
                  <a:lnTo>
                    <a:pt x="7602722" y="1185410"/>
                  </a:lnTo>
                  <a:lnTo>
                    <a:pt x="7615533" y="1144130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33" y="175617"/>
                  </a:lnTo>
                  <a:lnTo>
                    <a:pt x="7602722" y="134320"/>
                  </a:lnTo>
                  <a:lnTo>
                    <a:pt x="7582448" y="96955"/>
                  </a:lnTo>
                  <a:lnTo>
                    <a:pt x="7555595" y="64404"/>
                  </a:lnTo>
                  <a:lnTo>
                    <a:pt x="7523044" y="37551"/>
                  </a:lnTo>
                  <a:lnTo>
                    <a:pt x="7485679" y="17277"/>
                  </a:lnTo>
                  <a:lnTo>
                    <a:pt x="7444382" y="4466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4A2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68" y="175617"/>
                  </a:lnTo>
                  <a:lnTo>
                    <a:pt x="17285" y="134320"/>
                  </a:lnTo>
                  <a:lnTo>
                    <a:pt x="37564" y="96955"/>
                  </a:lnTo>
                  <a:lnTo>
                    <a:pt x="64423" y="64404"/>
                  </a:lnTo>
                  <a:lnTo>
                    <a:pt x="96977" y="37551"/>
                  </a:lnTo>
                  <a:lnTo>
                    <a:pt x="134341" y="17277"/>
                  </a:lnTo>
                  <a:lnTo>
                    <a:pt x="175632" y="4466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66"/>
                  </a:lnTo>
                  <a:lnTo>
                    <a:pt x="7485679" y="17277"/>
                  </a:lnTo>
                  <a:lnTo>
                    <a:pt x="7523044" y="37551"/>
                  </a:lnTo>
                  <a:lnTo>
                    <a:pt x="7555595" y="64404"/>
                  </a:lnTo>
                  <a:lnTo>
                    <a:pt x="7582448" y="96955"/>
                  </a:lnTo>
                  <a:lnTo>
                    <a:pt x="7602722" y="134320"/>
                  </a:lnTo>
                  <a:lnTo>
                    <a:pt x="7615533" y="175617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33" y="1144130"/>
                  </a:lnTo>
                  <a:lnTo>
                    <a:pt x="7602722" y="1185410"/>
                  </a:lnTo>
                  <a:lnTo>
                    <a:pt x="7582448" y="1222772"/>
                  </a:lnTo>
                  <a:lnTo>
                    <a:pt x="7555595" y="1255331"/>
                  </a:lnTo>
                  <a:lnTo>
                    <a:pt x="7523044" y="1282198"/>
                  </a:lnTo>
                  <a:lnTo>
                    <a:pt x="7485679" y="1302488"/>
                  </a:lnTo>
                  <a:lnTo>
                    <a:pt x="7444382" y="1315312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32" y="1315312"/>
                  </a:lnTo>
                  <a:lnTo>
                    <a:pt x="134341" y="1302488"/>
                  </a:lnTo>
                  <a:lnTo>
                    <a:pt x="96977" y="1282198"/>
                  </a:lnTo>
                  <a:lnTo>
                    <a:pt x="64423" y="1255331"/>
                  </a:lnTo>
                  <a:lnTo>
                    <a:pt x="37564" y="1222772"/>
                  </a:lnTo>
                  <a:lnTo>
                    <a:pt x="17285" y="1185410"/>
                  </a:lnTo>
                  <a:lnTo>
                    <a:pt x="4468" y="1144130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0557" y="2045334"/>
            <a:ext cx="6760209" cy="10610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345"/>
              </a:spcBef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JavaScript: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Overview of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JavaScript,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using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JS in an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HTML </a:t>
            </a:r>
            <a:r>
              <a:rPr sz="2400" spc="-5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(Embedded, External),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types,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Control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Structures,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Arrays,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Functions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Scopes,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Objects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JS,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500" y="3327908"/>
            <a:ext cx="7645400" cy="2734310"/>
            <a:chOff x="444500" y="3327908"/>
            <a:chExt cx="7645400" cy="2734310"/>
          </a:xfrm>
        </p:grpSpPr>
        <p:sp>
          <p:nvSpPr>
            <p:cNvPr id="8" name="object 8"/>
            <p:cNvSpPr/>
            <p:nvPr/>
          </p:nvSpPr>
          <p:spPr>
            <a:xfrm>
              <a:off x="457200" y="3340608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71"/>
                  </a:lnTo>
                  <a:lnTo>
                    <a:pt x="134341" y="17295"/>
                  </a:lnTo>
                  <a:lnTo>
                    <a:pt x="96977" y="37585"/>
                  </a:lnTo>
                  <a:lnTo>
                    <a:pt x="64423" y="64452"/>
                  </a:lnTo>
                  <a:lnTo>
                    <a:pt x="37564" y="97011"/>
                  </a:lnTo>
                  <a:lnTo>
                    <a:pt x="17285" y="134373"/>
                  </a:lnTo>
                  <a:lnTo>
                    <a:pt x="4468" y="175653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68" y="1144130"/>
                  </a:lnTo>
                  <a:lnTo>
                    <a:pt x="17285" y="1185410"/>
                  </a:lnTo>
                  <a:lnTo>
                    <a:pt x="37564" y="1222772"/>
                  </a:lnTo>
                  <a:lnTo>
                    <a:pt x="64423" y="1255331"/>
                  </a:lnTo>
                  <a:lnTo>
                    <a:pt x="96977" y="1282198"/>
                  </a:lnTo>
                  <a:lnTo>
                    <a:pt x="134341" y="1302488"/>
                  </a:lnTo>
                  <a:lnTo>
                    <a:pt x="175632" y="1315312"/>
                  </a:lnTo>
                  <a:lnTo>
                    <a:pt x="219964" y="1319783"/>
                  </a:lnTo>
                  <a:lnTo>
                    <a:pt x="7400035" y="1319783"/>
                  </a:lnTo>
                  <a:lnTo>
                    <a:pt x="7444382" y="1315312"/>
                  </a:lnTo>
                  <a:lnTo>
                    <a:pt x="7485679" y="1302488"/>
                  </a:lnTo>
                  <a:lnTo>
                    <a:pt x="7523044" y="1282198"/>
                  </a:lnTo>
                  <a:lnTo>
                    <a:pt x="7555595" y="1255331"/>
                  </a:lnTo>
                  <a:lnTo>
                    <a:pt x="7582448" y="1222772"/>
                  </a:lnTo>
                  <a:lnTo>
                    <a:pt x="7602722" y="1185410"/>
                  </a:lnTo>
                  <a:lnTo>
                    <a:pt x="7615533" y="1144130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33" y="175653"/>
                  </a:lnTo>
                  <a:lnTo>
                    <a:pt x="7602722" y="134373"/>
                  </a:lnTo>
                  <a:lnTo>
                    <a:pt x="7582448" y="97011"/>
                  </a:lnTo>
                  <a:lnTo>
                    <a:pt x="7555595" y="64452"/>
                  </a:lnTo>
                  <a:lnTo>
                    <a:pt x="7523044" y="37585"/>
                  </a:lnTo>
                  <a:lnTo>
                    <a:pt x="7485679" y="17295"/>
                  </a:lnTo>
                  <a:lnTo>
                    <a:pt x="7444382" y="4471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2B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3340608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68" y="175653"/>
                  </a:lnTo>
                  <a:lnTo>
                    <a:pt x="17285" y="134373"/>
                  </a:lnTo>
                  <a:lnTo>
                    <a:pt x="37564" y="97011"/>
                  </a:lnTo>
                  <a:lnTo>
                    <a:pt x="64423" y="64452"/>
                  </a:lnTo>
                  <a:lnTo>
                    <a:pt x="96977" y="37585"/>
                  </a:lnTo>
                  <a:lnTo>
                    <a:pt x="134341" y="17295"/>
                  </a:lnTo>
                  <a:lnTo>
                    <a:pt x="175632" y="4471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71"/>
                  </a:lnTo>
                  <a:lnTo>
                    <a:pt x="7485679" y="17295"/>
                  </a:lnTo>
                  <a:lnTo>
                    <a:pt x="7523044" y="37585"/>
                  </a:lnTo>
                  <a:lnTo>
                    <a:pt x="7555595" y="64452"/>
                  </a:lnTo>
                  <a:lnTo>
                    <a:pt x="7582448" y="97011"/>
                  </a:lnTo>
                  <a:lnTo>
                    <a:pt x="7602722" y="134373"/>
                  </a:lnTo>
                  <a:lnTo>
                    <a:pt x="7615533" y="175653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33" y="1144130"/>
                  </a:lnTo>
                  <a:lnTo>
                    <a:pt x="7602722" y="1185410"/>
                  </a:lnTo>
                  <a:lnTo>
                    <a:pt x="7582448" y="1222772"/>
                  </a:lnTo>
                  <a:lnTo>
                    <a:pt x="7555595" y="1255331"/>
                  </a:lnTo>
                  <a:lnTo>
                    <a:pt x="7523044" y="1282198"/>
                  </a:lnTo>
                  <a:lnTo>
                    <a:pt x="7485679" y="1302488"/>
                  </a:lnTo>
                  <a:lnTo>
                    <a:pt x="7444382" y="1315312"/>
                  </a:lnTo>
                  <a:lnTo>
                    <a:pt x="7400035" y="1319783"/>
                  </a:lnTo>
                  <a:lnTo>
                    <a:pt x="219964" y="1319783"/>
                  </a:lnTo>
                  <a:lnTo>
                    <a:pt x="175632" y="1315312"/>
                  </a:lnTo>
                  <a:lnTo>
                    <a:pt x="134341" y="1302488"/>
                  </a:lnTo>
                  <a:lnTo>
                    <a:pt x="96977" y="1282198"/>
                  </a:lnTo>
                  <a:lnTo>
                    <a:pt x="64423" y="1255331"/>
                  </a:lnTo>
                  <a:lnTo>
                    <a:pt x="37564" y="1222772"/>
                  </a:lnTo>
                  <a:lnTo>
                    <a:pt x="17285" y="1185410"/>
                  </a:lnTo>
                  <a:lnTo>
                    <a:pt x="4468" y="1144130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729480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71"/>
                  </a:lnTo>
                  <a:lnTo>
                    <a:pt x="134341" y="17295"/>
                  </a:lnTo>
                  <a:lnTo>
                    <a:pt x="96977" y="37585"/>
                  </a:lnTo>
                  <a:lnTo>
                    <a:pt x="64423" y="64452"/>
                  </a:lnTo>
                  <a:lnTo>
                    <a:pt x="37564" y="97011"/>
                  </a:lnTo>
                  <a:lnTo>
                    <a:pt x="17285" y="134373"/>
                  </a:lnTo>
                  <a:lnTo>
                    <a:pt x="4468" y="175653"/>
                  </a:lnTo>
                  <a:lnTo>
                    <a:pt x="0" y="219964"/>
                  </a:lnTo>
                  <a:lnTo>
                    <a:pt x="0" y="1099820"/>
                  </a:lnTo>
                  <a:lnTo>
                    <a:pt x="4468" y="1144148"/>
                  </a:lnTo>
                  <a:lnTo>
                    <a:pt x="17285" y="1185436"/>
                  </a:lnTo>
                  <a:lnTo>
                    <a:pt x="37564" y="1222800"/>
                  </a:lnTo>
                  <a:lnTo>
                    <a:pt x="64423" y="1255355"/>
                  </a:lnTo>
                  <a:lnTo>
                    <a:pt x="96977" y="1282215"/>
                  </a:lnTo>
                  <a:lnTo>
                    <a:pt x="134341" y="1302497"/>
                  </a:lnTo>
                  <a:lnTo>
                    <a:pt x="175632" y="1315314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82" y="1315314"/>
                  </a:lnTo>
                  <a:lnTo>
                    <a:pt x="7485679" y="1302497"/>
                  </a:lnTo>
                  <a:lnTo>
                    <a:pt x="7523044" y="1282215"/>
                  </a:lnTo>
                  <a:lnTo>
                    <a:pt x="7555595" y="1255355"/>
                  </a:lnTo>
                  <a:lnTo>
                    <a:pt x="7582448" y="1222800"/>
                  </a:lnTo>
                  <a:lnTo>
                    <a:pt x="7602722" y="1185436"/>
                  </a:lnTo>
                  <a:lnTo>
                    <a:pt x="7615533" y="1144148"/>
                  </a:lnTo>
                  <a:lnTo>
                    <a:pt x="7620000" y="1099820"/>
                  </a:lnTo>
                  <a:lnTo>
                    <a:pt x="7620000" y="219964"/>
                  </a:lnTo>
                  <a:lnTo>
                    <a:pt x="7615533" y="175653"/>
                  </a:lnTo>
                  <a:lnTo>
                    <a:pt x="7602722" y="134373"/>
                  </a:lnTo>
                  <a:lnTo>
                    <a:pt x="7582448" y="97011"/>
                  </a:lnTo>
                  <a:lnTo>
                    <a:pt x="7555595" y="64452"/>
                  </a:lnTo>
                  <a:lnTo>
                    <a:pt x="7523044" y="37585"/>
                  </a:lnTo>
                  <a:lnTo>
                    <a:pt x="7485679" y="17295"/>
                  </a:lnTo>
                  <a:lnTo>
                    <a:pt x="7444382" y="4471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C79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4729480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4"/>
                  </a:moveTo>
                  <a:lnTo>
                    <a:pt x="4468" y="175653"/>
                  </a:lnTo>
                  <a:lnTo>
                    <a:pt x="17285" y="134373"/>
                  </a:lnTo>
                  <a:lnTo>
                    <a:pt x="37564" y="97011"/>
                  </a:lnTo>
                  <a:lnTo>
                    <a:pt x="64423" y="64452"/>
                  </a:lnTo>
                  <a:lnTo>
                    <a:pt x="96977" y="37585"/>
                  </a:lnTo>
                  <a:lnTo>
                    <a:pt x="134341" y="17295"/>
                  </a:lnTo>
                  <a:lnTo>
                    <a:pt x="175632" y="4471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71"/>
                  </a:lnTo>
                  <a:lnTo>
                    <a:pt x="7485679" y="17295"/>
                  </a:lnTo>
                  <a:lnTo>
                    <a:pt x="7523044" y="37585"/>
                  </a:lnTo>
                  <a:lnTo>
                    <a:pt x="7555595" y="64452"/>
                  </a:lnTo>
                  <a:lnTo>
                    <a:pt x="7582448" y="97011"/>
                  </a:lnTo>
                  <a:lnTo>
                    <a:pt x="7602722" y="134373"/>
                  </a:lnTo>
                  <a:lnTo>
                    <a:pt x="7615533" y="175653"/>
                  </a:lnTo>
                  <a:lnTo>
                    <a:pt x="7620000" y="219964"/>
                  </a:lnTo>
                  <a:lnTo>
                    <a:pt x="7620000" y="1099820"/>
                  </a:lnTo>
                  <a:lnTo>
                    <a:pt x="7615533" y="1144148"/>
                  </a:lnTo>
                  <a:lnTo>
                    <a:pt x="7602722" y="1185436"/>
                  </a:lnTo>
                  <a:lnTo>
                    <a:pt x="7582448" y="1222800"/>
                  </a:lnTo>
                  <a:lnTo>
                    <a:pt x="7555595" y="1255355"/>
                  </a:lnTo>
                  <a:lnTo>
                    <a:pt x="7523044" y="1282215"/>
                  </a:lnTo>
                  <a:lnTo>
                    <a:pt x="7485679" y="1302497"/>
                  </a:lnTo>
                  <a:lnTo>
                    <a:pt x="7444382" y="1315314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32" y="1315314"/>
                  </a:lnTo>
                  <a:lnTo>
                    <a:pt x="134341" y="1302497"/>
                  </a:lnTo>
                  <a:lnTo>
                    <a:pt x="96977" y="1282215"/>
                  </a:lnTo>
                  <a:lnTo>
                    <a:pt x="64423" y="1255355"/>
                  </a:lnTo>
                  <a:lnTo>
                    <a:pt x="37564" y="1222800"/>
                  </a:lnTo>
                  <a:lnTo>
                    <a:pt x="17285" y="1185436"/>
                  </a:lnTo>
                  <a:lnTo>
                    <a:pt x="4468" y="1144148"/>
                  </a:lnTo>
                  <a:lnTo>
                    <a:pt x="0" y="1099820"/>
                  </a:lnTo>
                  <a:lnTo>
                    <a:pt x="0" y="21996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0557" y="3601973"/>
            <a:ext cx="7120255" cy="22821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ts val="2640"/>
              </a:lnSpc>
              <a:spcBef>
                <a:spcPts val="38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DOM: DOM levels, DOM Objects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their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properties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methods,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Manipulating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DOM,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Calibri"/>
              <a:cs typeface="Calibri"/>
            </a:endParaRPr>
          </a:p>
          <a:p>
            <a:pPr marL="12700" marR="34290" algn="just">
              <a:lnSpc>
                <a:spcPct val="915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JQuery: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Introduction to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JQuery,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Loading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JQuery,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Selecting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changing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styles,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creating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appending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removing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handling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events.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3504" y="1403603"/>
            <a:ext cx="7861300" cy="5317490"/>
            <a:chOff x="603504" y="1403603"/>
            <a:chExt cx="7861300" cy="5317490"/>
          </a:xfrm>
        </p:grpSpPr>
        <p:sp>
          <p:nvSpPr>
            <p:cNvPr id="3" name="object 3"/>
            <p:cNvSpPr/>
            <p:nvPr/>
          </p:nvSpPr>
          <p:spPr>
            <a:xfrm>
              <a:off x="685800" y="1447761"/>
              <a:ext cx="7772400" cy="5170805"/>
            </a:xfrm>
            <a:custGeom>
              <a:avLst/>
              <a:gdLst/>
              <a:ahLst/>
              <a:cxnLst/>
              <a:rect l="l" t="t" r="r" b="b"/>
              <a:pathLst>
                <a:path w="7772400" h="5170805">
                  <a:moveTo>
                    <a:pt x="7772400" y="0"/>
                  </a:moveTo>
                  <a:lnTo>
                    <a:pt x="0" y="0"/>
                  </a:lnTo>
                  <a:lnTo>
                    <a:pt x="0" y="5170678"/>
                  </a:lnTo>
                  <a:lnTo>
                    <a:pt x="7772400" y="5170678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1447761"/>
              <a:ext cx="7772400" cy="5170805"/>
            </a:xfrm>
            <a:custGeom>
              <a:avLst/>
              <a:gdLst/>
              <a:ahLst/>
              <a:cxnLst/>
              <a:rect l="l" t="t" r="r" b="b"/>
              <a:pathLst>
                <a:path w="7772400" h="5170805">
                  <a:moveTo>
                    <a:pt x="0" y="5170678"/>
                  </a:moveTo>
                  <a:lnTo>
                    <a:pt x="7772400" y="5170678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5170678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504" y="1403603"/>
              <a:ext cx="1295400" cy="6233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504" y="1738883"/>
              <a:ext cx="1295400" cy="6233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504" y="2074163"/>
              <a:ext cx="5143500" cy="623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352" y="2409443"/>
              <a:ext cx="4066032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428" y="2744723"/>
              <a:ext cx="525779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276" y="3080003"/>
              <a:ext cx="2680716" cy="6233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352" y="3415283"/>
              <a:ext cx="525779" cy="623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504" y="3750563"/>
              <a:ext cx="1757172" cy="6233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504" y="4085843"/>
              <a:ext cx="1449324" cy="6233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504" y="4756403"/>
              <a:ext cx="1295400" cy="6233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1352" y="5091683"/>
              <a:ext cx="3296412" cy="6233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9200" y="5426963"/>
              <a:ext cx="4835652" cy="6233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504" y="5762244"/>
              <a:ext cx="1449324" cy="6233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504" y="6097524"/>
              <a:ext cx="1449324" cy="62331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64540" y="1465834"/>
            <a:ext cx="480695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&lt;html&gt;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&lt;head&gt;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&lt;script</a:t>
            </a:r>
            <a:r>
              <a:rPr sz="2200" b="1" spc="2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type="text/javascript"&gt;</a:t>
            </a:r>
            <a:endParaRPr sz="2200" dirty="0">
              <a:latin typeface="Consolas"/>
              <a:cs typeface="Consolas"/>
            </a:endParaRPr>
          </a:p>
          <a:p>
            <a:pPr marL="32067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function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test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(message)</a:t>
            </a:r>
            <a:endParaRPr sz="2200" dirty="0">
              <a:latin typeface="Consolas"/>
              <a:cs typeface="Consolas"/>
            </a:endParaRPr>
          </a:p>
          <a:p>
            <a:pPr marL="166370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{</a:t>
            </a:r>
            <a:endParaRPr sz="2200" dirty="0">
              <a:latin typeface="Consolas"/>
              <a:cs typeface="Consolas"/>
            </a:endParaRPr>
          </a:p>
          <a:p>
            <a:pPr marL="47434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alert(message);</a:t>
            </a:r>
            <a:endParaRPr sz="2200" dirty="0">
              <a:latin typeface="Consolas"/>
              <a:cs typeface="Consolas"/>
            </a:endParaRPr>
          </a:p>
          <a:p>
            <a:pPr marL="320675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}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&lt;/script&gt;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&lt;/head&gt;</a:t>
            </a:r>
            <a:endParaRPr sz="2200" dirty="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4540" y="4819269"/>
            <a:ext cx="511556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&lt;body&gt;</a:t>
            </a:r>
            <a:endParaRPr sz="2200" dirty="0">
              <a:latin typeface="Consolas"/>
              <a:cs typeface="Consolas"/>
            </a:endParaRPr>
          </a:p>
          <a:p>
            <a:pPr marL="628650" marR="5080" indent="-307975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&lt;img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src="logo.gif" 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onclick="test('clicked!')"</a:t>
            </a:r>
            <a:r>
              <a:rPr sz="22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/&gt;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&lt;/body&gt;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&lt;/html&gt;</a:t>
            </a:r>
            <a:endParaRPr sz="2200" dirty="0">
              <a:latin typeface="Consolas"/>
              <a:cs typeface="Consola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54939" y="0"/>
            <a:ext cx="8020684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Calling</a:t>
            </a:r>
            <a:r>
              <a:rPr spc="-200" dirty="0"/>
              <a:t> </a:t>
            </a:r>
            <a:r>
              <a:rPr spc="-5" dirty="0"/>
              <a:t>a</a:t>
            </a:r>
            <a:r>
              <a:rPr spc="-200" dirty="0"/>
              <a:t> </a:t>
            </a:r>
            <a:r>
              <a:rPr spc="-114" dirty="0"/>
              <a:t>JavaScript</a:t>
            </a:r>
            <a:r>
              <a:rPr spc="-200" dirty="0"/>
              <a:t> </a:t>
            </a:r>
            <a:r>
              <a:rPr spc="-100" dirty="0"/>
              <a:t>Function</a:t>
            </a:r>
            <a:r>
              <a:rPr spc="-225" dirty="0"/>
              <a:t> </a:t>
            </a:r>
            <a:r>
              <a:rPr spc="-100" dirty="0"/>
              <a:t>from </a:t>
            </a:r>
            <a:r>
              <a:rPr spc="-1000" dirty="0"/>
              <a:t> </a:t>
            </a:r>
            <a:r>
              <a:rPr spc="-190" dirty="0"/>
              <a:t>E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100" dirty="0"/>
              <a:t>n</a:t>
            </a:r>
            <a:r>
              <a:rPr spc="-5" dirty="0"/>
              <a:t>t</a:t>
            </a:r>
            <a:r>
              <a:rPr spc="-220" dirty="0"/>
              <a:t> </a:t>
            </a:r>
            <a:r>
              <a:rPr spc="-105" dirty="0"/>
              <a:t>Ha</a:t>
            </a:r>
            <a:r>
              <a:rPr spc="-100" dirty="0"/>
              <a:t>n</a:t>
            </a:r>
            <a:r>
              <a:rPr spc="-110" dirty="0"/>
              <a:t>d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5" dirty="0"/>
              <a:t>r</a:t>
            </a:r>
            <a:r>
              <a:rPr spc="-200" dirty="0"/>
              <a:t> </a:t>
            </a:r>
            <a:r>
              <a:rPr spc="-5" dirty="0"/>
              <a:t>–</a:t>
            </a:r>
            <a:r>
              <a:rPr spc="-204" dirty="0"/>
              <a:t> </a:t>
            </a:r>
            <a:r>
              <a:rPr spc="-110" dirty="0"/>
              <a:t>E</a:t>
            </a:r>
            <a:r>
              <a:rPr spc="-165" dirty="0"/>
              <a:t>x</a:t>
            </a:r>
            <a:r>
              <a:rPr spc="-105" dirty="0"/>
              <a:t>a</a:t>
            </a:r>
            <a:r>
              <a:rPr spc="-100" dirty="0"/>
              <a:t>m</a:t>
            </a:r>
            <a:r>
              <a:rPr spc="-105" dirty="0"/>
              <a:t>p</a:t>
            </a:r>
            <a:r>
              <a:rPr spc="-100" dirty="0"/>
              <a:t>l</a:t>
            </a:r>
            <a:r>
              <a:rPr spc="-5" dirty="0"/>
              <a:t>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594984" y="1424686"/>
            <a:ext cx="2764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image-onclick.html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43400" y="2952750"/>
            <a:ext cx="3838067" cy="215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157" y="192989"/>
            <a:ext cx="62433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U</a:t>
            </a:r>
            <a:r>
              <a:rPr spc="-100" dirty="0"/>
              <a:t>s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29" dirty="0"/>
              <a:t> </a:t>
            </a:r>
            <a:r>
              <a:rPr spc="-110" dirty="0"/>
              <a:t>E</a:t>
            </a:r>
            <a:r>
              <a:rPr spc="-105" dirty="0"/>
              <a:t>x</a:t>
            </a:r>
            <a:r>
              <a:rPr spc="-135" dirty="0"/>
              <a:t>t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100" dirty="0"/>
              <a:t>n</a:t>
            </a:r>
            <a:r>
              <a:rPr spc="-105" dirty="0"/>
              <a:t>a</a:t>
            </a:r>
            <a:r>
              <a:rPr spc="-5" dirty="0"/>
              <a:t>l</a:t>
            </a:r>
            <a:r>
              <a:rPr spc="-200" dirty="0"/>
              <a:t> </a:t>
            </a:r>
            <a:r>
              <a:rPr spc="-105" dirty="0"/>
              <a:t>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00" dirty="0"/>
              <a:t> </a:t>
            </a:r>
            <a:r>
              <a:rPr spc="-100" dirty="0"/>
              <a:t>F</a:t>
            </a:r>
            <a:r>
              <a:rPr spc="-110" dirty="0"/>
              <a:t>i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640" y="924813"/>
            <a:ext cx="395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external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script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files: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1019" y="1485900"/>
            <a:ext cx="8075930" cy="3313429"/>
            <a:chOff x="541019" y="1485900"/>
            <a:chExt cx="8075930" cy="3313429"/>
          </a:xfrm>
        </p:grpSpPr>
        <p:sp>
          <p:nvSpPr>
            <p:cNvPr id="6" name="object 6"/>
            <p:cNvSpPr/>
            <p:nvPr/>
          </p:nvSpPr>
          <p:spPr>
            <a:xfrm>
              <a:off x="609599" y="1524000"/>
              <a:ext cx="8001000" cy="3170555"/>
            </a:xfrm>
            <a:custGeom>
              <a:avLst/>
              <a:gdLst/>
              <a:ahLst/>
              <a:cxnLst/>
              <a:rect l="l" t="t" r="r" b="b"/>
              <a:pathLst>
                <a:path w="8001000" h="3170554">
                  <a:moveTo>
                    <a:pt x="8001000" y="0"/>
                  </a:moveTo>
                  <a:lnTo>
                    <a:pt x="0" y="0"/>
                  </a:lnTo>
                  <a:lnTo>
                    <a:pt x="0" y="3170047"/>
                  </a:lnTo>
                  <a:lnTo>
                    <a:pt x="8001000" y="317004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599" y="1524000"/>
              <a:ext cx="8001000" cy="3170555"/>
            </a:xfrm>
            <a:custGeom>
              <a:avLst/>
              <a:gdLst/>
              <a:ahLst/>
              <a:cxnLst/>
              <a:rect l="l" t="t" r="r" b="b"/>
              <a:pathLst>
                <a:path w="8001000" h="3170554">
                  <a:moveTo>
                    <a:pt x="0" y="3170047"/>
                  </a:moveTo>
                  <a:lnTo>
                    <a:pt x="8001000" y="3170047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3170047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19" y="1485900"/>
              <a:ext cx="1179576" cy="569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19" y="1790700"/>
              <a:ext cx="1179576" cy="569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435" y="2095500"/>
              <a:ext cx="6903719" cy="569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435" y="2400300"/>
              <a:ext cx="1597152" cy="569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19" y="2705100"/>
              <a:ext cx="1319784" cy="569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019" y="3009900"/>
              <a:ext cx="1179576" cy="569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435" y="3314700"/>
              <a:ext cx="7184135" cy="569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0327" y="3619500"/>
              <a:ext cx="4111752" cy="569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019" y="3924300"/>
              <a:ext cx="1319784" cy="5699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019" y="4229100"/>
              <a:ext cx="1319784" cy="56997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88340" y="1542033"/>
            <a:ext cx="8655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&lt;html&gt;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&lt;head&gt;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9060" y="2151710"/>
            <a:ext cx="65900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&lt;script</a:t>
            </a:r>
            <a:r>
              <a:rPr sz="2000" b="1" spc="4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src="sample.js"</a:t>
            </a:r>
            <a:r>
              <a:rPr sz="2000" b="1" spc="4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type="text/javascript"&gt;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&lt;/script&gt;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8340" y="2761614"/>
            <a:ext cx="100584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&lt;/head&gt;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&lt;body&gt;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1640" y="3371215"/>
            <a:ext cx="7418070" cy="17551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38835" marR="5080" indent="-2794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&lt;button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onclick="sample()"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value="Call JavaScript </a:t>
            </a:r>
            <a:r>
              <a:rPr sz="2000" b="1" spc="-108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function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from</a:t>
            </a:r>
            <a:r>
              <a:rPr sz="20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sample.js"</a:t>
            </a:r>
            <a:r>
              <a:rPr sz="20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/&gt;</a:t>
            </a:r>
            <a:endParaRPr sz="2000">
              <a:latin typeface="Consolas"/>
              <a:cs typeface="Consolas"/>
            </a:endParaRPr>
          </a:p>
          <a:p>
            <a:pPr marL="279400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&lt;/body&gt;</a:t>
            </a:r>
            <a:endParaRPr sz="2000">
              <a:latin typeface="Consolas"/>
              <a:cs typeface="Consolas"/>
            </a:endParaRPr>
          </a:p>
          <a:p>
            <a:pPr marL="279400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&lt;/html&gt;</a:t>
            </a:r>
            <a:endParaRPr sz="2000">
              <a:latin typeface="Consolas"/>
              <a:cs typeface="Consolas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External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file: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1019" y="5155691"/>
            <a:ext cx="8101330" cy="1179830"/>
            <a:chOff x="541019" y="5155691"/>
            <a:chExt cx="8101330" cy="1179830"/>
          </a:xfrm>
        </p:grpSpPr>
        <p:sp>
          <p:nvSpPr>
            <p:cNvPr id="23" name="object 23"/>
            <p:cNvSpPr/>
            <p:nvPr/>
          </p:nvSpPr>
          <p:spPr>
            <a:xfrm>
              <a:off x="609599" y="5193639"/>
              <a:ext cx="8026400" cy="1016000"/>
            </a:xfrm>
            <a:custGeom>
              <a:avLst/>
              <a:gdLst/>
              <a:ahLst/>
              <a:cxnLst/>
              <a:rect l="l" t="t" r="r" b="b"/>
              <a:pathLst>
                <a:path w="8026400" h="1016000">
                  <a:moveTo>
                    <a:pt x="8026400" y="0"/>
                  </a:moveTo>
                  <a:lnTo>
                    <a:pt x="0" y="0"/>
                  </a:lnTo>
                  <a:lnTo>
                    <a:pt x="0" y="1015657"/>
                  </a:lnTo>
                  <a:lnTo>
                    <a:pt x="8026400" y="1015657"/>
                  </a:lnTo>
                  <a:lnTo>
                    <a:pt x="80264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9599" y="5193639"/>
              <a:ext cx="8026400" cy="1016000"/>
            </a:xfrm>
            <a:custGeom>
              <a:avLst/>
              <a:gdLst/>
              <a:ahLst/>
              <a:cxnLst/>
              <a:rect l="l" t="t" r="r" b="b"/>
              <a:pathLst>
                <a:path w="8026400" h="1016000">
                  <a:moveTo>
                    <a:pt x="0" y="1015657"/>
                  </a:moveTo>
                  <a:lnTo>
                    <a:pt x="8026400" y="1015657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1015657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019" y="5155691"/>
              <a:ext cx="2994660" cy="5699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1435" y="5460491"/>
              <a:ext cx="4530852" cy="5699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1019" y="5765291"/>
              <a:ext cx="481584" cy="56997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88340" y="5212460"/>
            <a:ext cx="449707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function</a:t>
            </a:r>
            <a:r>
              <a:rPr sz="2000" b="1" spc="-2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sample()</a:t>
            </a:r>
            <a:r>
              <a:rPr sz="2000" b="1" spc="-3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29337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alert('Hello</a:t>
            </a:r>
            <a:r>
              <a:rPr sz="20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from</a:t>
            </a:r>
            <a:r>
              <a:rPr sz="20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sample.js!')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06111" y="1446275"/>
            <a:ext cx="4044950" cy="4441190"/>
            <a:chOff x="4706111" y="1446275"/>
            <a:chExt cx="4044950" cy="4441190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0031" y="3889247"/>
              <a:ext cx="2667000" cy="19979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64123" y="3864863"/>
              <a:ext cx="2667000" cy="199796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06111" y="1446275"/>
              <a:ext cx="1680972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17691" y="1446275"/>
              <a:ext cx="577596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5895" y="1446275"/>
              <a:ext cx="2724911" cy="78943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915280" y="1525650"/>
            <a:ext cx="3604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6E664B"/>
                </a:solidFill>
                <a:latin typeface="Calibri"/>
                <a:cs typeface="Calibri"/>
              </a:rPr>
              <a:t>external-JavaScript.html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838188" y="5885688"/>
            <a:ext cx="1920240" cy="67970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7017766" y="5956808"/>
            <a:ext cx="1537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BFFD2"/>
                </a:solidFill>
                <a:latin typeface="Consolas"/>
                <a:cs typeface="Consolas"/>
              </a:rPr>
              <a:t>sa</a:t>
            </a:r>
            <a:r>
              <a:rPr sz="2400" b="1" spc="10" dirty="0">
                <a:solidFill>
                  <a:srgbClr val="EBFFD2"/>
                </a:solidFill>
                <a:latin typeface="Consolas"/>
                <a:cs typeface="Consolas"/>
              </a:rPr>
              <a:t>m</a:t>
            </a:r>
            <a:r>
              <a:rPr sz="2400" b="1" dirty="0">
                <a:solidFill>
                  <a:srgbClr val="EBFFD2"/>
                </a:solidFill>
                <a:latin typeface="Consolas"/>
                <a:cs typeface="Consolas"/>
              </a:rPr>
              <a:t>pl</a:t>
            </a:r>
            <a:r>
              <a:rPr sz="2400" b="1" spc="10" dirty="0">
                <a:solidFill>
                  <a:srgbClr val="EBFFD2"/>
                </a:solidFill>
                <a:latin typeface="Consolas"/>
                <a:cs typeface="Consolas"/>
              </a:rPr>
              <a:t>e</a:t>
            </a:r>
            <a:r>
              <a:rPr sz="2400" b="1" dirty="0">
                <a:solidFill>
                  <a:srgbClr val="EBFFD2"/>
                </a:solidFill>
                <a:latin typeface="Consolas"/>
                <a:cs typeface="Consolas"/>
              </a:rPr>
              <a:t>.</a:t>
            </a:r>
            <a:r>
              <a:rPr sz="2400" b="1" spc="10" dirty="0">
                <a:solidFill>
                  <a:srgbClr val="EBFFD2"/>
                </a:solidFill>
                <a:latin typeface="Consolas"/>
                <a:cs typeface="Consolas"/>
              </a:rPr>
              <a:t>j</a:t>
            </a:r>
            <a:r>
              <a:rPr sz="2400" b="1" dirty="0">
                <a:solidFill>
                  <a:srgbClr val="EBFFD2"/>
                </a:solidFill>
                <a:latin typeface="Consolas"/>
                <a:cs typeface="Consolas"/>
              </a:rPr>
              <a:t>s</a:t>
            </a:r>
            <a:endParaRPr sz="2400">
              <a:latin typeface="Consolas"/>
              <a:cs typeface="Consola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15717" y="2616707"/>
            <a:ext cx="5676900" cy="733425"/>
            <a:chOff x="2315717" y="2616707"/>
            <a:chExt cx="5676900" cy="733425"/>
          </a:xfrm>
        </p:grpSpPr>
        <p:sp>
          <p:nvSpPr>
            <p:cNvPr id="39" name="object 39"/>
            <p:cNvSpPr/>
            <p:nvPr/>
          </p:nvSpPr>
          <p:spPr>
            <a:xfrm>
              <a:off x="2318892" y="2666999"/>
              <a:ext cx="5670550" cy="528320"/>
            </a:xfrm>
            <a:custGeom>
              <a:avLst/>
              <a:gdLst/>
              <a:ahLst/>
              <a:cxnLst/>
              <a:rect l="l" t="t" r="r" b="b"/>
              <a:pathLst>
                <a:path w="5670550" h="528319">
                  <a:moveTo>
                    <a:pt x="0" y="8382"/>
                  </a:moveTo>
                  <a:lnTo>
                    <a:pt x="511175" y="219963"/>
                  </a:lnTo>
                  <a:lnTo>
                    <a:pt x="511175" y="439800"/>
                  </a:lnTo>
                  <a:lnTo>
                    <a:pt x="518084" y="474073"/>
                  </a:lnTo>
                  <a:lnTo>
                    <a:pt x="536924" y="502046"/>
                  </a:lnTo>
                  <a:lnTo>
                    <a:pt x="564860" y="520900"/>
                  </a:lnTo>
                  <a:lnTo>
                    <a:pt x="599058" y="527812"/>
                  </a:lnTo>
                  <a:lnTo>
                    <a:pt x="5582538" y="527812"/>
                  </a:lnTo>
                  <a:lnTo>
                    <a:pt x="5616811" y="520900"/>
                  </a:lnTo>
                  <a:lnTo>
                    <a:pt x="5644784" y="502046"/>
                  </a:lnTo>
                  <a:lnTo>
                    <a:pt x="5663638" y="474073"/>
                  </a:lnTo>
                  <a:lnTo>
                    <a:pt x="5670550" y="439800"/>
                  </a:lnTo>
                  <a:lnTo>
                    <a:pt x="5670550" y="88011"/>
                  </a:lnTo>
                  <a:lnTo>
                    <a:pt x="511175" y="88011"/>
                  </a:lnTo>
                  <a:lnTo>
                    <a:pt x="0" y="8382"/>
                  </a:lnTo>
                  <a:close/>
                </a:path>
                <a:path w="5670550" h="528319">
                  <a:moveTo>
                    <a:pt x="5582538" y="0"/>
                  </a:moveTo>
                  <a:lnTo>
                    <a:pt x="599058" y="0"/>
                  </a:lnTo>
                  <a:lnTo>
                    <a:pt x="564860" y="6911"/>
                  </a:lnTo>
                  <a:lnTo>
                    <a:pt x="536924" y="25765"/>
                  </a:lnTo>
                  <a:lnTo>
                    <a:pt x="518084" y="53738"/>
                  </a:lnTo>
                  <a:lnTo>
                    <a:pt x="511175" y="88011"/>
                  </a:lnTo>
                  <a:lnTo>
                    <a:pt x="5670550" y="88011"/>
                  </a:lnTo>
                  <a:lnTo>
                    <a:pt x="5663638" y="53738"/>
                  </a:lnTo>
                  <a:lnTo>
                    <a:pt x="5644784" y="25765"/>
                  </a:lnTo>
                  <a:lnTo>
                    <a:pt x="5616811" y="6911"/>
                  </a:lnTo>
                  <a:lnTo>
                    <a:pt x="5582538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18892" y="2666999"/>
              <a:ext cx="5670550" cy="528320"/>
            </a:xfrm>
            <a:custGeom>
              <a:avLst/>
              <a:gdLst/>
              <a:ahLst/>
              <a:cxnLst/>
              <a:rect l="l" t="t" r="r" b="b"/>
              <a:pathLst>
                <a:path w="5670550" h="528319">
                  <a:moveTo>
                    <a:pt x="511175" y="88011"/>
                  </a:moveTo>
                  <a:lnTo>
                    <a:pt x="518084" y="53738"/>
                  </a:lnTo>
                  <a:lnTo>
                    <a:pt x="536924" y="25765"/>
                  </a:lnTo>
                  <a:lnTo>
                    <a:pt x="564860" y="6911"/>
                  </a:lnTo>
                  <a:lnTo>
                    <a:pt x="599058" y="0"/>
                  </a:lnTo>
                  <a:lnTo>
                    <a:pt x="1371092" y="0"/>
                  </a:lnTo>
                  <a:lnTo>
                    <a:pt x="2660904" y="0"/>
                  </a:lnTo>
                  <a:lnTo>
                    <a:pt x="5582538" y="0"/>
                  </a:lnTo>
                  <a:lnTo>
                    <a:pt x="5616811" y="6911"/>
                  </a:lnTo>
                  <a:lnTo>
                    <a:pt x="5644784" y="25765"/>
                  </a:lnTo>
                  <a:lnTo>
                    <a:pt x="5663638" y="53738"/>
                  </a:lnTo>
                  <a:lnTo>
                    <a:pt x="5670550" y="88011"/>
                  </a:lnTo>
                  <a:lnTo>
                    <a:pt x="5670550" y="219963"/>
                  </a:lnTo>
                  <a:lnTo>
                    <a:pt x="5670550" y="439800"/>
                  </a:lnTo>
                  <a:lnTo>
                    <a:pt x="5663638" y="474073"/>
                  </a:lnTo>
                  <a:lnTo>
                    <a:pt x="5644784" y="502046"/>
                  </a:lnTo>
                  <a:lnTo>
                    <a:pt x="5616811" y="520900"/>
                  </a:lnTo>
                  <a:lnTo>
                    <a:pt x="5582538" y="527812"/>
                  </a:lnTo>
                  <a:lnTo>
                    <a:pt x="2660904" y="527812"/>
                  </a:lnTo>
                  <a:lnTo>
                    <a:pt x="1371092" y="527812"/>
                  </a:lnTo>
                  <a:lnTo>
                    <a:pt x="599058" y="527812"/>
                  </a:lnTo>
                  <a:lnTo>
                    <a:pt x="564860" y="520900"/>
                  </a:lnTo>
                  <a:lnTo>
                    <a:pt x="536924" y="502046"/>
                  </a:lnTo>
                  <a:lnTo>
                    <a:pt x="518084" y="474073"/>
                  </a:lnTo>
                  <a:lnTo>
                    <a:pt x="511175" y="439800"/>
                  </a:lnTo>
                  <a:lnTo>
                    <a:pt x="511175" y="219963"/>
                  </a:lnTo>
                  <a:lnTo>
                    <a:pt x="0" y="8382"/>
                  </a:lnTo>
                  <a:lnTo>
                    <a:pt x="511175" y="88011"/>
                  </a:lnTo>
                  <a:close/>
                </a:path>
              </a:pathLst>
            </a:custGeom>
            <a:ln w="6349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55035" y="2616707"/>
              <a:ext cx="4933188" cy="73304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148710" y="2689682"/>
            <a:ext cx="452310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5" dirty="0">
                <a:solidFill>
                  <a:srgbClr val="F7FFE7"/>
                </a:solidFill>
                <a:latin typeface="Calibri"/>
                <a:cs typeface="Calibri"/>
              </a:rPr>
              <a:t>The</a:t>
            </a:r>
            <a:r>
              <a:rPr sz="2600" b="1" spc="-10" dirty="0">
                <a:solidFill>
                  <a:srgbClr val="F7FFE7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F7FFE7"/>
                </a:solidFill>
                <a:latin typeface="Calibri"/>
                <a:cs typeface="Calibri"/>
              </a:rPr>
              <a:t>&lt;script&gt;</a:t>
            </a:r>
            <a:r>
              <a:rPr sz="2600" b="1" spc="-10" dirty="0">
                <a:solidFill>
                  <a:srgbClr val="F7FFE7"/>
                </a:solidFill>
                <a:latin typeface="Calibri"/>
                <a:cs typeface="Calibri"/>
              </a:rPr>
              <a:t> tag </a:t>
            </a:r>
            <a:r>
              <a:rPr sz="2600" b="1" spc="-5" dirty="0">
                <a:solidFill>
                  <a:srgbClr val="F7FFE7"/>
                </a:solidFill>
                <a:latin typeface="Calibri"/>
                <a:cs typeface="Calibri"/>
              </a:rPr>
              <a:t>is </a:t>
            </a:r>
            <a:r>
              <a:rPr sz="2600" b="1" spc="-15" dirty="0">
                <a:solidFill>
                  <a:srgbClr val="F7FFE7"/>
                </a:solidFill>
                <a:latin typeface="Calibri"/>
                <a:cs typeface="Calibri"/>
              </a:rPr>
              <a:t>always</a:t>
            </a:r>
            <a:r>
              <a:rPr sz="2600" b="1" spc="-20" dirty="0">
                <a:solidFill>
                  <a:srgbClr val="F7FFE7"/>
                </a:solidFill>
                <a:latin typeface="Calibri"/>
                <a:cs typeface="Calibri"/>
              </a:rPr>
              <a:t> </a:t>
            </a:r>
            <a:r>
              <a:rPr sz="2600" b="1" spc="-30" dirty="0">
                <a:solidFill>
                  <a:srgbClr val="F7FFE7"/>
                </a:solidFill>
                <a:latin typeface="Calibri"/>
                <a:cs typeface="Calibri"/>
              </a:rPr>
              <a:t>empty.</a:t>
            </a: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hlinkClick r:id="rId2" action="ppaction://hlinkfile"/>
              </a:rPr>
              <a:t>Assignment</a:t>
            </a:r>
            <a:r>
              <a:rPr lang="en-US" dirty="0" smtClean="0">
                <a:hlinkClick r:id="rId2" action="ppaction://hlinkfile"/>
              </a:rPr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369332"/>
          </a:xfrm>
        </p:spPr>
        <p:txBody>
          <a:bodyPr/>
          <a:lstStyle/>
          <a:p>
            <a:r>
              <a:rPr lang="en-US" sz="2400" dirty="0" smtClean="0">
                <a:latin typeface="Arial Rounded MT Bold" pitchFamily="34" charset="0"/>
              </a:rPr>
              <a:t>Create a Registration form for Elective subjects </a:t>
            </a:r>
            <a:endParaRPr lang="en-US" sz="2400" dirty="0">
              <a:latin typeface="Arial Rounded MT Bold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421640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4343400" y="3505200"/>
            <a:ext cx="1524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019800" y="3043535"/>
            <a:ext cx="2406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hlinkClick r:id="rId2" action="ppaction://hlinkfile"/>
              </a:rPr>
              <a:t>Output 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056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Assignment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110799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 smtClean="0"/>
              <a:t>Write </a:t>
            </a:r>
            <a:r>
              <a:rPr lang="en-US" dirty="0"/>
              <a:t>a JavaScript program that asks the user for their age and then prints out a message indicating whether they are eligible to vote or </a:t>
            </a:r>
            <a:r>
              <a:rPr lang="en-US" dirty="0" smtClean="0"/>
              <a:t>not</a:t>
            </a:r>
          </a:p>
          <a:p>
            <a:endParaRPr lang="en-US" dirty="0" smtClean="0"/>
          </a:p>
          <a:p>
            <a:r>
              <a:rPr lang="en-US" b="1" dirty="0" smtClean="0">
                <a:hlinkClick r:id="rId2" action="ppaction://hlinkfile"/>
              </a:rPr>
              <a:t>See the code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9718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6847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Da</a:t>
            </a:r>
            <a:r>
              <a:rPr spc="-100" dirty="0"/>
              <a:t>t</a:t>
            </a:r>
            <a:r>
              <a:rPr spc="-5" dirty="0"/>
              <a:t>a</a:t>
            </a:r>
            <a:r>
              <a:rPr spc="-204" dirty="0"/>
              <a:t> </a:t>
            </a:r>
            <a:r>
              <a:rPr spc="-215" dirty="0"/>
              <a:t>T</a:t>
            </a:r>
            <a:r>
              <a:rPr spc="-105" dirty="0"/>
              <a:t>ype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640" y="1320641"/>
            <a:ext cx="7592059" cy="1937069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data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types: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Numbers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(integer,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floating-point)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Boolean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(true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/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false)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String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type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– string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characters</a:t>
            </a:r>
            <a:endParaRPr sz="2200" dirty="0">
              <a:latin typeface="Calibri"/>
              <a:cs typeface="Calibri"/>
            </a:endParaRPr>
          </a:p>
          <a:p>
            <a:pPr marL="342265" marR="5080">
              <a:lnSpc>
                <a:spcPts val="2380"/>
              </a:lnSpc>
              <a:spcBef>
                <a:spcPts val="960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var myName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 smtClean="0">
                <a:solidFill>
                  <a:srgbClr val="00AFEF"/>
                </a:solidFill>
                <a:latin typeface="Consolas"/>
                <a:cs typeface="Consolas"/>
              </a:rPr>
              <a:t>"</a:t>
            </a:r>
            <a:r>
              <a:rPr lang="en-US" sz="2200" b="1" dirty="0" smtClean="0">
                <a:solidFill>
                  <a:srgbClr val="00AFEF"/>
                </a:solidFill>
                <a:latin typeface="Consolas"/>
                <a:cs typeface="Consolas"/>
              </a:rPr>
              <a:t>Pradnya” </a:t>
            </a:r>
            <a:r>
              <a:rPr lang="en-US" sz="2400" dirty="0"/>
              <a:t>console.log("Hello",</a:t>
            </a:r>
            <a:r>
              <a:rPr lang="en-US" sz="2400" dirty="0" err="1"/>
              <a:t>myName</a:t>
            </a:r>
            <a:r>
              <a:rPr lang="en-US" sz="2400" dirty="0"/>
              <a:t>)</a:t>
            </a:r>
            <a:r>
              <a:rPr lang="en-US" sz="2200" b="1" dirty="0" smtClean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6448" y="4037076"/>
            <a:ext cx="7872730" cy="623570"/>
            <a:chOff x="536448" y="4037076"/>
            <a:chExt cx="7872730" cy="623570"/>
          </a:xfrm>
        </p:grpSpPr>
        <p:sp>
          <p:nvSpPr>
            <p:cNvPr id="11" name="object 11"/>
            <p:cNvSpPr/>
            <p:nvPr/>
          </p:nvSpPr>
          <p:spPr>
            <a:xfrm>
              <a:off x="618655" y="4114774"/>
              <a:ext cx="7790180" cy="397510"/>
            </a:xfrm>
            <a:custGeom>
              <a:avLst/>
              <a:gdLst/>
              <a:ahLst/>
              <a:cxnLst/>
              <a:rect l="l" t="t" r="r" b="b"/>
              <a:pathLst>
                <a:path w="7790180" h="397510">
                  <a:moveTo>
                    <a:pt x="7789926" y="0"/>
                  </a:moveTo>
                  <a:lnTo>
                    <a:pt x="0" y="0"/>
                  </a:lnTo>
                  <a:lnTo>
                    <a:pt x="0" y="397027"/>
                  </a:lnTo>
                  <a:lnTo>
                    <a:pt x="7789926" y="397027"/>
                  </a:lnTo>
                  <a:lnTo>
                    <a:pt x="7789926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448" y="4037076"/>
              <a:ext cx="5143500" cy="62331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18655" y="4114774"/>
            <a:ext cx="7790180" cy="39751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62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var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my_array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=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[1, 5.3,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"aaa"];</a:t>
            </a:r>
            <a:endParaRPr sz="2200" dirty="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3887" y="5103622"/>
            <a:ext cx="7879715" cy="623570"/>
            <a:chOff x="589787" y="5103876"/>
            <a:chExt cx="7879715" cy="623570"/>
          </a:xfrm>
        </p:grpSpPr>
        <p:sp>
          <p:nvSpPr>
            <p:cNvPr id="15" name="object 15"/>
            <p:cNvSpPr/>
            <p:nvPr/>
          </p:nvSpPr>
          <p:spPr>
            <a:xfrm>
              <a:off x="672985" y="5181574"/>
              <a:ext cx="7790180" cy="397510"/>
            </a:xfrm>
            <a:custGeom>
              <a:avLst/>
              <a:gdLst/>
              <a:ahLst/>
              <a:cxnLst/>
              <a:rect l="l" t="t" r="r" b="b"/>
              <a:pathLst>
                <a:path w="7790180" h="397510">
                  <a:moveTo>
                    <a:pt x="7789926" y="0"/>
                  </a:moveTo>
                  <a:lnTo>
                    <a:pt x="0" y="0"/>
                  </a:lnTo>
                  <a:lnTo>
                    <a:pt x="0" y="397027"/>
                  </a:lnTo>
                  <a:lnTo>
                    <a:pt x="7789926" y="397027"/>
                  </a:lnTo>
                  <a:lnTo>
                    <a:pt x="7789926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2985" y="5181574"/>
              <a:ext cx="7790180" cy="397510"/>
            </a:xfrm>
            <a:custGeom>
              <a:avLst/>
              <a:gdLst/>
              <a:ahLst/>
              <a:cxnLst/>
              <a:rect l="l" t="t" r="r" b="b"/>
              <a:pathLst>
                <a:path w="7790180" h="397510">
                  <a:moveTo>
                    <a:pt x="0" y="397027"/>
                  </a:moveTo>
                  <a:lnTo>
                    <a:pt x="7789926" y="397027"/>
                  </a:lnTo>
                  <a:lnTo>
                    <a:pt x="7789926" y="0"/>
                  </a:lnTo>
                  <a:lnTo>
                    <a:pt x="0" y="0"/>
                  </a:lnTo>
                  <a:lnTo>
                    <a:pt x="0" y="397027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787" y="5103876"/>
              <a:ext cx="5759196" cy="62331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6448" y="5376259"/>
            <a:ext cx="5744210" cy="85216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Associative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arrays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(hash tables)</a:t>
            </a:r>
            <a:endParaRPr sz="2200" dirty="0">
              <a:latin typeface="Calibri"/>
              <a:cs typeface="Calibri"/>
            </a:endParaRPr>
          </a:p>
          <a:p>
            <a:pPr marL="342265">
              <a:lnSpc>
                <a:spcPct val="100000"/>
              </a:lnSpc>
              <a:spcBef>
                <a:spcPts val="61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var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my_hash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=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{a:2, b:3,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c:"text"};</a:t>
            </a:r>
            <a:endParaRPr sz="2200" dirty="0"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984" y="4512284"/>
            <a:ext cx="5804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Output: </a:t>
            </a:r>
            <a:r>
              <a:rPr lang="en-US" dirty="0" smtClean="0"/>
              <a:t>console.log(</a:t>
            </a:r>
            <a:r>
              <a:rPr lang="en-US" dirty="0" err="1" smtClean="0"/>
              <a:t>my_array</a:t>
            </a:r>
            <a:r>
              <a:rPr lang="en-US" dirty="0"/>
              <a:t>);VM299:1 (3) [1, 5.3, '</a:t>
            </a:r>
            <a:r>
              <a:rPr lang="en-US" dirty="0" err="1"/>
              <a:t>aaa</a:t>
            </a:r>
            <a:r>
              <a:rPr lang="en-US" dirty="0"/>
              <a:t>']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4329" y="3326712"/>
            <a:ext cx="3165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Output: </a:t>
            </a:r>
            <a:r>
              <a:rPr lang="en-US" dirty="0" smtClean="0"/>
              <a:t>Hello Pradnya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7790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E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105" dirty="0"/>
              <a:t>y</a:t>
            </a:r>
            <a:r>
              <a:rPr spc="-100" dirty="0"/>
              <a:t>t</a:t>
            </a:r>
            <a:r>
              <a:rPr spc="-110" dirty="0"/>
              <a:t>hi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29" dirty="0"/>
              <a:t> </a:t>
            </a:r>
            <a:r>
              <a:rPr spc="-110" dirty="0"/>
              <a:t>i</a:t>
            </a:r>
            <a:r>
              <a:rPr spc="-5" dirty="0"/>
              <a:t>s</a:t>
            </a:r>
            <a:r>
              <a:rPr spc="-204" dirty="0"/>
              <a:t> </a:t>
            </a:r>
            <a:r>
              <a:rPr spc="-105" dirty="0"/>
              <a:t>O</a:t>
            </a:r>
            <a:r>
              <a:rPr spc="-100" dirty="0"/>
              <a:t>b</a:t>
            </a:r>
            <a:r>
              <a:rPr spc="-105" dirty="0"/>
              <a:t>jec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2987" y="2819400"/>
            <a:ext cx="6840855" cy="1785620"/>
          </a:xfrm>
          <a:custGeom>
            <a:avLst/>
            <a:gdLst/>
            <a:ahLst/>
            <a:cxnLst/>
            <a:rect l="l" t="t" r="r" b="b"/>
            <a:pathLst>
              <a:path w="6840855" h="1785620">
                <a:moveTo>
                  <a:pt x="6840474" y="0"/>
                </a:moveTo>
                <a:lnTo>
                  <a:pt x="0" y="0"/>
                </a:lnTo>
                <a:lnTo>
                  <a:pt x="0" y="1785112"/>
                </a:lnTo>
                <a:lnTo>
                  <a:pt x="6840474" y="1785112"/>
                </a:lnTo>
                <a:lnTo>
                  <a:pt x="6840474" y="0"/>
                </a:lnTo>
                <a:close/>
              </a:path>
            </a:pathLst>
          </a:custGeom>
          <a:solidFill>
            <a:srgbClr val="E9D9BD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2987" y="2819400"/>
            <a:ext cx="6840855" cy="178562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1440" marR="1352550">
              <a:lnSpc>
                <a:spcPct val="100000"/>
              </a:lnSpc>
              <a:spcBef>
                <a:spcPts val="240"/>
              </a:spcBef>
            </a:pPr>
            <a:r>
              <a:rPr lang="en-US" sz="2200" b="1" dirty="0" smtClean="0">
                <a:solidFill>
                  <a:srgbClr val="00AFEF"/>
                </a:solidFill>
                <a:latin typeface="Consolas"/>
                <a:cs typeface="Consolas"/>
              </a:rPr>
              <a:t>let</a:t>
            </a:r>
            <a:r>
              <a:rPr sz="2200" b="1" dirty="0" smtClean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test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 "some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string";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 alert(test[7]);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//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shows letter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 'r'</a:t>
            </a:r>
            <a:endParaRPr sz="2200" dirty="0">
              <a:latin typeface="Consolas"/>
              <a:cs typeface="Consolas"/>
            </a:endParaRPr>
          </a:p>
          <a:p>
            <a:pPr marL="91440" marR="120650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alert(test.charAt(5));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//</a:t>
            </a:r>
            <a:r>
              <a:rPr sz="2200" b="1" spc="1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shows</a:t>
            </a:r>
            <a:r>
              <a:rPr sz="2200" b="1" spc="1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letter</a:t>
            </a:r>
            <a:r>
              <a:rPr sz="2200" b="1" spc="1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's'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alert("test".</a:t>
            </a:r>
            <a:r>
              <a:rPr sz="2200" b="1" dirty="0" err="1">
                <a:solidFill>
                  <a:srgbClr val="00AFEF"/>
                </a:solidFill>
                <a:latin typeface="Consolas"/>
                <a:cs typeface="Consolas"/>
              </a:rPr>
              <a:t>charAt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(</a:t>
            </a:r>
            <a:r>
              <a:rPr lang="en-IN" sz="2200" b="1" dirty="0">
                <a:solidFill>
                  <a:srgbClr val="00AFEF"/>
                </a:solidFill>
                <a:latin typeface="Consolas"/>
                <a:cs typeface="Consolas"/>
              </a:rPr>
              <a:t>2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));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//shows</a:t>
            </a:r>
            <a:r>
              <a:rPr sz="2200" b="1" spc="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letter</a:t>
            </a:r>
            <a:r>
              <a:rPr sz="2200" b="1" spc="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'e' </a:t>
            </a:r>
            <a:r>
              <a:rPr sz="2200" b="1" spc="-119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alert("</a:t>
            </a:r>
            <a:r>
              <a:rPr sz="2200" b="1" dirty="0" err="1">
                <a:solidFill>
                  <a:srgbClr val="00AFEF"/>
                </a:solidFill>
                <a:latin typeface="Consolas"/>
                <a:cs typeface="Consolas"/>
              </a:rPr>
              <a:t>test".</a:t>
            </a:r>
            <a:r>
              <a:rPr sz="2200" b="1" dirty="0" err="1" smtClean="0">
                <a:solidFill>
                  <a:srgbClr val="00AFEF"/>
                </a:solidFill>
                <a:latin typeface="Consolas"/>
                <a:cs typeface="Consolas"/>
              </a:rPr>
              <a:t>substring</a:t>
            </a:r>
            <a:r>
              <a:rPr sz="2200" b="1" dirty="0" smtClean="0">
                <a:solidFill>
                  <a:srgbClr val="00AFEF"/>
                </a:solidFill>
                <a:latin typeface="Consolas"/>
                <a:cs typeface="Consolas"/>
              </a:rPr>
              <a:t>(</a:t>
            </a:r>
            <a:r>
              <a:rPr lang="en-IN" sz="2200" b="1" dirty="0" smtClean="0">
                <a:solidFill>
                  <a:srgbClr val="00AFEF"/>
                </a:solidFill>
                <a:latin typeface="Consolas"/>
                <a:cs typeface="Consolas"/>
              </a:rPr>
              <a:t>1</a:t>
            </a:r>
            <a:r>
              <a:rPr sz="2200" b="1" dirty="0" smtClean="0">
                <a:solidFill>
                  <a:srgbClr val="00AFEF"/>
                </a:solidFill>
                <a:latin typeface="Consolas"/>
                <a:cs typeface="Consolas"/>
              </a:rPr>
              <a:t>,3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));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//shows</a:t>
            </a:r>
            <a:r>
              <a:rPr sz="2200" b="1" spc="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'es'</a:t>
            </a:r>
            <a:endParaRPr sz="22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2987" y="4878070"/>
            <a:ext cx="6840855" cy="1385636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var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arr = [1,3,4];</a:t>
            </a:r>
            <a:endParaRPr sz="2200" dirty="0">
              <a:latin typeface="Consolas"/>
              <a:cs typeface="Consolas"/>
            </a:endParaRPr>
          </a:p>
          <a:p>
            <a:pPr marL="91440" marR="42862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 (arr.length);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//</a:t>
            </a:r>
            <a:r>
              <a:rPr sz="2200" b="1" spc="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shows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3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arr.push(7);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// appends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7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 to end of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array </a:t>
            </a:r>
            <a:r>
              <a:rPr sz="2200" b="1" spc="-119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 (</a:t>
            </a:r>
            <a:r>
              <a:rPr sz="2200" b="1" dirty="0" err="1" smtClean="0">
                <a:solidFill>
                  <a:srgbClr val="00AFEF"/>
                </a:solidFill>
                <a:latin typeface="Consolas"/>
                <a:cs typeface="Consolas"/>
              </a:rPr>
              <a:t>arr</a:t>
            </a:r>
            <a:r>
              <a:rPr sz="2200" b="1" dirty="0" smtClean="0">
                <a:solidFill>
                  <a:srgbClr val="00AFEF"/>
                </a:solidFill>
                <a:latin typeface="Consolas"/>
                <a:cs typeface="Consolas"/>
              </a:rPr>
              <a:t>[</a:t>
            </a:r>
            <a:r>
              <a:rPr lang="en-US" sz="2200" b="1" dirty="0" smtClean="0">
                <a:solidFill>
                  <a:srgbClr val="00AFEF"/>
                </a:solidFill>
                <a:latin typeface="Consolas"/>
                <a:cs typeface="Consolas"/>
              </a:rPr>
              <a:t>1</a:t>
            </a:r>
            <a:r>
              <a:rPr sz="2200" b="1" dirty="0" smtClean="0">
                <a:solidFill>
                  <a:srgbClr val="00AFEF"/>
                </a:solidFill>
                <a:latin typeface="Consolas"/>
                <a:cs typeface="Consolas"/>
              </a:rPr>
              <a:t>]);</a:t>
            </a:r>
            <a:r>
              <a:rPr sz="2200" b="1" spc="-5" dirty="0" smtClean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//</a:t>
            </a:r>
            <a:r>
              <a:rPr sz="2200" b="1" spc="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shows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7</a:t>
            </a:r>
            <a:endParaRPr sz="2200" dirty="0">
              <a:latin typeface="Consolas"/>
              <a:cs typeface="Consola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2620" y="2250948"/>
            <a:ext cx="2316479" cy="7894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21640" y="1548824"/>
            <a:ext cx="7383780" cy="12331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Every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variable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considered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object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strings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arrays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member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functions:</a:t>
            </a:r>
            <a:endParaRPr sz="20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800" b="1" spc="-5" dirty="0">
                <a:solidFill>
                  <a:srgbClr val="484230"/>
                </a:solidFill>
                <a:latin typeface="Calibri"/>
                <a:cs typeface="Calibri"/>
              </a:rPr>
              <a:t>objects.html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2144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S</a:t>
            </a:r>
            <a:r>
              <a:rPr spc="-100" dirty="0"/>
              <a:t>t</a:t>
            </a:r>
            <a:r>
              <a:rPr spc="-110" dirty="0"/>
              <a:t>ri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04" dirty="0"/>
              <a:t> </a:t>
            </a:r>
            <a:r>
              <a:rPr spc="-105" dirty="0"/>
              <a:t>Ope</a:t>
            </a:r>
            <a:r>
              <a:rPr spc="-195" dirty="0"/>
              <a:t>r</a:t>
            </a:r>
            <a:r>
              <a:rPr spc="-105" dirty="0"/>
              <a:t>a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100" dirty="0"/>
              <a:t>n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11910"/>
            <a:ext cx="3356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4EBDF"/>
                </a:solidFill>
                <a:latin typeface="Consolas"/>
                <a:cs typeface="Consolas"/>
              </a:rPr>
              <a:t>+</a:t>
            </a:r>
            <a:r>
              <a:rPr sz="2200" spc="-715" dirty="0">
                <a:solidFill>
                  <a:srgbClr val="F4EBDF"/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pe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j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trings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3592448"/>
            <a:ext cx="20783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What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"9"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+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9?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40" y="5019294"/>
            <a:ext cx="35255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Converting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string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number: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28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2071" y="2037918"/>
            <a:ext cx="7785100" cy="1120775"/>
            <a:chOff x="672071" y="2037918"/>
            <a:chExt cx="7785100" cy="1120775"/>
          </a:xfrm>
        </p:grpSpPr>
        <p:sp>
          <p:nvSpPr>
            <p:cNvPr id="8" name="object 8"/>
            <p:cNvSpPr/>
            <p:nvPr/>
          </p:nvSpPr>
          <p:spPr>
            <a:xfrm>
              <a:off x="678421" y="2044268"/>
              <a:ext cx="7772400" cy="1108075"/>
            </a:xfrm>
            <a:custGeom>
              <a:avLst/>
              <a:gdLst/>
              <a:ahLst/>
              <a:cxnLst/>
              <a:rect l="l" t="t" r="r" b="b"/>
              <a:pathLst>
                <a:path w="7772400" h="1108075">
                  <a:moveTo>
                    <a:pt x="7772400" y="0"/>
                  </a:moveTo>
                  <a:lnTo>
                    <a:pt x="0" y="0"/>
                  </a:lnTo>
                  <a:lnTo>
                    <a:pt x="0" y="1107998"/>
                  </a:lnTo>
                  <a:lnTo>
                    <a:pt x="7772400" y="1107998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8421" y="2044268"/>
              <a:ext cx="7772400" cy="1108075"/>
            </a:xfrm>
            <a:custGeom>
              <a:avLst/>
              <a:gdLst/>
              <a:ahLst/>
              <a:cxnLst/>
              <a:rect l="l" t="t" r="r" b="b"/>
              <a:pathLst>
                <a:path w="7772400" h="1108075">
                  <a:moveTo>
                    <a:pt x="0" y="1107998"/>
                  </a:moveTo>
                  <a:lnTo>
                    <a:pt x="7772400" y="1107998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1107998"/>
                  </a:lnTo>
                  <a:close/>
                </a:path>
              </a:pathLst>
            </a:custGeom>
            <a:ln w="12699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57224" y="2062352"/>
            <a:ext cx="387477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string1</a:t>
            </a:r>
            <a:r>
              <a:rPr sz="2200" b="1" spc="-2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200" b="1" spc="-2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"fat</a:t>
            </a:r>
            <a:r>
              <a:rPr sz="2200" b="1" spc="-2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";</a:t>
            </a:r>
            <a:endParaRPr sz="2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string2</a:t>
            </a:r>
            <a:r>
              <a:rPr sz="22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2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"cats";</a:t>
            </a:r>
            <a:endParaRPr sz="2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alert(string1</a:t>
            </a:r>
            <a:r>
              <a:rPr sz="22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+</a:t>
            </a:r>
            <a:r>
              <a:rPr sz="22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string2);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3757" y="2733293"/>
            <a:ext cx="17189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//</a:t>
            </a:r>
            <a:r>
              <a:rPr sz="2200" b="1" spc="-4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fat</a:t>
            </a:r>
            <a:r>
              <a:rPr sz="2200" b="1" spc="-3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cats</a:t>
            </a:r>
            <a:endParaRPr sz="22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2071" y="4095267"/>
            <a:ext cx="7785100" cy="443865"/>
            <a:chOff x="672071" y="4095267"/>
            <a:chExt cx="7785100" cy="443865"/>
          </a:xfrm>
        </p:grpSpPr>
        <p:sp>
          <p:nvSpPr>
            <p:cNvPr id="13" name="object 13"/>
            <p:cNvSpPr/>
            <p:nvPr/>
          </p:nvSpPr>
          <p:spPr>
            <a:xfrm>
              <a:off x="678421" y="4101617"/>
              <a:ext cx="7772400" cy="431165"/>
            </a:xfrm>
            <a:custGeom>
              <a:avLst/>
              <a:gdLst/>
              <a:ahLst/>
              <a:cxnLst/>
              <a:rect l="l" t="t" r="r" b="b"/>
              <a:pathLst>
                <a:path w="7772400" h="431164">
                  <a:moveTo>
                    <a:pt x="7772400" y="0"/>
                  </a:moveTo>
                  <a:lnTo>
                    <a:pt x="0" y="0"/>
                  </a:lnTo>
                  <a:lnTo>
                    <a:pt x="0" y="430885"/>
                  </a:lnTo>
                  <a:lnTo>
                    <a:pt x="7772400" y="430885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8421" y="4101617"/>
              <a:ext cx="7772400" cy="431165"/>
            </a:xfrm>
            <a:custGeom>
              <a:avLst/>
              <a:gdLst/>
              <a:ahLst/>
              <a:cxnLst/>
              <a:rect l="l" t="t" r="r" b="b"/>
              <a:pathLst>
                <a:path w="7772400" h="431164">
                  <a:moveTo>
                    <a:pt x="0" y="430885"/>
                  </a:moveTo>
                  <a:lnTo>
                    <a:pt x="7772400" y="430885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43088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7224" y="4120388"/>
            <a:ext cx="23355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alert("9"</a:t>
            </a:r>
            <a:r>
              <a:rPr sz="2200" b="1" spc="-3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+</a:t>
            </a:r>
            <a:r>
              <a:rPr sz="2200" b="1" spc="-3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9);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74516" y="4120388"/>
            <a:ext cx="7956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//</a:t>
            </a:r>
            <a:r>
              <a:rPr sz="2200" b="1" spc="-8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99</a:t>
            </a:r>
            <a:endParaRPr sz="22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72071" y="5466892"/>
            <a:ext cx="7785100" cy="443865"/>
            <a:chOff x="672071" y="5466892"/>
            <a:chExt cx="7785100" cy="443865"/>
          </a:xfrm>
        </p:grpSpPr>
        <p:sp>
          <p:nvSpPr>
            <p:cNvPr id="18" name="object 18"/>
            <p:cNvSpPr/>
            <p:nvPr/>
          </p:nvSpPr>
          <p:spPr>
            <a:xfrm>
              <a:off x="678421" y="5473242"/>
              <a:ext cx="7772400" cy="431165"/>
            </a:xfrm>
            <a:custGeom>
              <a:avLst/>
              <a:gdLst/>
              <a:ahLst/>
              <a:cxnLst/>
              <a:rect l="l" t="t" r="r" b="b"/>
              <a:pathLst>
                <a:path w="7772400" h="431164">
                  <a:moveTo>
                    <a:pt x="7772400" y="0"/>
                  </a:moveTo>
                  <a:lnTo>
                    <a:pt x="0" y="0"/>
                  </a:lnTo>
                  <a:lnTo>
                    <a:pt x="0" y="430885"/>
                  </a:lnTo>
                  <a:lnTo>
                    <a:pt x="7772400" y="430885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8421" y="5473242"/>
              <a:ext cx="7772400" cy="431165"/>
            </a:xfrm>
            <a:custGeom>
              <a:avLst/>
              <a:gdLst/>
              <a:ahLst/>
              <a:cxnLst/>
              <a:rect l="l" t="t" r="r" b="b"/>
              <a:pathLst>
                <a:path w="7772400" h="431164">
                  <a:moveTo>
                    <a:pt x="0" y="430885"/>
                  </a:moveTo>
                  <a:lnTo>
                    <a:pt x="7772400" y="430885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43088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57224" y="5492292"/>
            <a:ext cx="38747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alert(parseInt("9")</a:t>
            </a:r>
            <a:r>
              <a:rPr sz="22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+</a:t>
            </a:r>
            <a:r>
              <a:rPr sz="22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9);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13757" y="5492292"/>
            <a:ext cx="7956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C000"/>
                </a:solidFill>
                <a:latin typeface="Consolas"/>
                <a:cs typeface="Consolas"/>
              </a:rPr>
              <a:t>//</a:t>
            </a:r>
            <a:r>
              <a:rPr sz="2200" b="1" spc="-8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Consolas"/>
                <a:cs typeface="Consolas"/>
              </a:rPr>
              <a:t>18</a:t>
            </a:r>
            <a:endParaRPr sz="22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65354"/>
            <a:ext cx="63423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5" dirty="0"/>
              <a:t>A</a:t>
            </a:r>
            <a:r>
              <a:rPr sz="3700" spc="-110" dirty="0"/>
              <a:t>r</a:t>
            </a:r>
            <a:r>
              <a:rPr sz="3700" spc="-170" dirty="0"/>
              <a:t>r</a:t>
            </a:r>
            <a:r>
              <a:rPr sz="3700" spc="-180" dirty="0"/>
              <a:t>a</a:t>
            </a:r>
            <a:r>
              <a:rPr sz="3700" spc="-140" dirty="0"/>
              <a:t>y</a:t>
            </a:r>
            <a:r>
              <a:rPr sz="3700" spc="-5" dirty="0"/>
              <a:t>s</a:t>
            </a:r>
            <a:r>
              <a:rPr sz="3700" spc="-220" dirty="0"/>
              <a:t> </a:t>
            </a:r>
            <a:r>
              <a:rPr sz="3700" spc="-105" dirty="0"/>
              <a:t>O</a:t>
            </a:r>
            <a:r>
              <a:rPr sz="3700" spc="-110" dirty="0"/>
              <a:t>p</a:t>
            </a:r>
            <a:r>
              <a:rPr sz="3700" spc="-105" dirty="0"/>
              <a:t>e</a:t>
            </a:r>
            <a:r>
              <a:rPr sz="3700" spc="-170" dirty="0"/>
              <a:t>r</a:t>
            </a:r>
            <a:r>
              <a:rPr sz="3700" spc="-110" dirty="0"/>
              <a:t>a</a:t>
            </a:r>
            <a:r>
              <a:rPr sz="3700" spc="-105" dirty="0"/>
              <a:t>t</a:t>
            </a:r>
            <a:r>
              <a:rPr sz="3700" spc="-100" dirty="0"/>
              <a:t>i</a:t>
            </a:r>
            <a:r>
              <a:rPr sz="3700" spc="-110" dirty="0"/>
              <a:t>o</a:t>
            </a:r>
            <a:r>
              <a:rPr sz="3700" spc="-105" dirty="0"/>
              <a:t>n</a:t>
            </a:r>
            <a:r>
              <a:rPr sz="3700" spc="-5" dirty="0"/>
              <a:t>s</a:t>
            </a:r>
            <a:r>
              <a:rPr sz="3700" spc="-220" dirty="0"/>
              <a:t> </a:t>
            </a:r>
            <a:r>
              <a:rPr sz="3700" spc="-110" dirty="0"/>
              <a:t>a</a:t>
            </a:r>
            <a:r>
              <a:rPr sz="3700" spc="-105" dirty="0"/>
              <a:t>n</a:t>
            </a:r>
            <a:r>
              <a:rPr sz="3700" spc="-5" dirty="0"/>
              <a:t>d</a:t>
            </a:r>
            <a:r>
              <a:rPr sz="3700" spc="-204" dirty="0"/>
              <a:t> </a:t>
            </a:r>
            <a:r>
              <a:rPr sz="3700" spc="-105" dirty="0"/>
              <a:t>P</a:t>
            </a:r>
            <a:r>
              <a:rPr sz="3700" spc="-155" dirty="0"/>
              <a:t>r</a:t>
            </a:r>
            <a:r>
              <a:rPr sz="3700" spc="-110" dirty="0"/>
              <a:t>op</a:t>
            </a:r>
            <a:r>
              <a:rPr sz="3700" spc="-105" dirty="0"/>
              <a:t>e</a:t>
            </a:r>
            <a:r>
              <a:rPr sz="3700" spc="-110" dirty="0"/>
              <a:t>r</a:t>
            </a:r>
            <a:r>
              <a:rPr sz="3700" spc="-105" dirty="0"/>
              <a:t>t</a:t>
            </a:r>
            <a:r>
              <a:rPr sz="3700" spc="-100" dirty="0"/>
              <a:t>i</a:t>
            </a:r>
            <a:r>
              <a:rPr sz="3700" spc="-105" dirty="0"/>
              <a:t>e</a:t>
            </a:r>
            <a:r>
              <a:rPr sz="3700" spc="-5" dirty="0"/>
              <a:t>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421640" y="1151890"/>
            <a:ext cx="45059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Declaring </a:t>
            </a:r>
            <a:r>
              <a:rPr sz="3000" spc="-15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 empty </a:t>
            </a:r>
            <a:r>
              <a:rPr sz="3000" spc="-25" dirty="0">
                <a:solidFill>
                  <a:srgbClr val="2E2B1F"/>
                </a:solidFill>
                <a:latin typeface="Calibri"/>
                <a:cs typeface="Calibri"/>
              </a:rPr>
              <a:t>array: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640" y="2066366"/>
            <a:ext cx="65659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Declaring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3000" spc="-25" dirty="0">
                <a:solidFill>
                  <a:srgbClr val="2E2B1F"/>
                </a:solidFill>
                <a:latin typeface="Calibri"/>
                <a:cs typeface="Calibri"/>
              </a:rPr>
              <a:t>array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holding</a:t>
            </a:r>
            <a:r>
              <a:rPr sz="3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35" dirty="0">
                <a:solidFill>
                  <a:srgbClr val="2E2B1F"/>
                </a:solidFill>
                <a:latin typeface="Calibri"/>
                <a:cs typeface="Calibri"/>
              </a:rPr>
              <a:t>few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elements: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640" y="2981071"/>
            <a:ext cx="7864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Appending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 element</a:t>
            </a:r>
            <a:r>
              <a:rPr sz="3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/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2E2B1F"/>
                </a:solidFill>
                <a:latin typeface="Calibri"/>
                <a:cs typeface="Calibri"/>
              </a:rPr>
              <a:t>getting</a:t>
            </a:r>
            <a:r>
              <a:rPr sz="3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3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last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element: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40" y="4124325"/>
            <a:ext cx="7599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Reading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3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number</a:t>
            </a:r>
            <a:r>
              <a:rPr sz="3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 elements</a:t>
            </a:r>
            <a:r>
              <a:rPr sz="3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2E2B1F"/>
                </a:solidFill>
                <a:latin typeface="Calibri"/>
                <a:cs typeface="Calibri"/>
              </a:rPr>
              <a:t>(array</a:t>
            </a:r>
            <a:r>
              <a:rPr sz="3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length):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640" y="5038801"/>
            <a:ext cx="58572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solidFill>
                  <a:srgbClr val="2E2B1F"/>
                </a:solidFill>
                <a:latin typeface="Calibri"/>
                <a:cs typeface="Calibri"/>
              </a:rPr>
              <a:t>Finding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 element's </a:t>
            </a:r>
            <a:r>
              <a:rPr sz="3000" spc="-20" dirty="0">
                <a:solidFill>
                  <a:srgbClr val="2E2B1F"/>
                </a:solidFill>
                <a:latin typeface="Calibri"/>
                <a:cs typeface="Calibri"/>
              </a:rPr>
              <a:t>index</a:t>
            </a:r>
            <a:r>
              <a:rPr sz="3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3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3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2E2B1F"/>
                </a:solidFill>
                <a:latin typeface="Calibri"/>
                <a:cs typeface="Calibri"/>
              </a:rPr>
              <a:t>array: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16" y="1724088"/>
            <a:ext cx="7357109" cy="40068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var</a:t>
            </a:r>
            <a:r>
              <a:rPr sz="20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arr</a:t>
            </a:r>
            <a:r>
              <a:rPr sz="2000" b="1" spc="-2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0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new</a:t>
            </a:r>
            <a:r>
              <a:rPr sz="20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Array();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016" y="2526474"/>
            <a:ext cx="7357109" cy="40068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var</a:t>
            </a:r>
            <a:r>
              <a:rPr sz="20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arr</a:t>
            </a:r>
            <a:r>
              <a:rPr sz="20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0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[1,</a:t>
            </a:r>
            <a:r>
              <a:rPr sz="20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2,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10" dirty="0">
                <a:solidFill>
                  <a:srgbClr val="00AFEF"/>
                </a:solidFill>
                <a:latin typeface="Consolas"/>
                <a:cs typeface="Consolas"/>
              </a:rPr>
              <a:t>3,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 4,</a:t>
            </a:r>
            <a:r>
              <a:rPr sz="20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5];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7085" y="3495306"/>
            <a:ext cx="7357109" cy="70802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arr.push(3);</a:t>
            </a:r>
            <a:endParaRPr sz="2000" dirty="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var</a:t>
            </a:r>
            <a:r>
              <a:rPr sz="20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element</a:t>
            </a:r>
            <a:r>
              <a:rPr sz="20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 arr.pop();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7085" y="4680140"/>
            <a:ext cx="7357109" cy="40068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arr.length;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4016" y="5676772"/>
            <a:ext cx="7357109" cy="40068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arr.indexOf(1);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562213"/>
            <a:ext cx="7639050" cy="3323987"/>
          </a:xfrm>
        </p:spPr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= [1, 2, 3, 4, 5];</a:t>
            </a:r>
          </a:p>
          <a:p>
            <a:r>
              <a:rPr lang="en-US" dirty="0" err="1"/>
              <a:t>arr.push</a:t>
            </a:r>
            <a:r>
              <a:rPr lang="en-US" dirty="0"/>
              <a:t>(3); // Add 3 to the end of the array</a:t>
            </a:r>
          </a:p>
          <a:p>
            <a:r>
              <a:rPr lang="en-US" dirty="0" err="1"/>
              <a:t>var</a:t>
            </a:r>
            <a:r>
              <a:rPr lang="en-US" dirty="0"/>
              <a:t> element = </a:t>
            </a:r>
            <a:r>
              <a:rPr lang="en-US" dirty="0" err="1"/>
              <a:t>arr.pop</a:t>
            </a:r>
            <a:r>
              <a:rPr lang="en-US" dirty="0"/>
              <a:t>(); // Remove the last element and store it in 'element'</a:t>
            </a:r>
          </a:p>
          <a:p>
            <a:endParaRPr lang="en-US" dirty="0"/>
          </a:p>
          <a:p>
            <a:r>
              <a:rPr lang="en-US" dirty="0"/>
              <a:t>// Display the array and the value of 'element' in the console</a:t>
            </a:r>
          </a:p>
          <a:p>
            <a:r>
              <a:rPr lang="en-US" dirty="0"/>
              <a:t>console.log("Array:", </a:t>
            </a:r>
            <a:r>
              <a:rPr lang="en-US" dirty="0" err="1"/>
              <a:t>arr</a:t>
            </a:r>
            <a:r>
              <a:rPr lang="en-US" dirty="0"/>
              <a:t>); // Display the updated array</a:t>
            </a:r>
          </a:p>
          <a:p>
            <a:r>
              <a:rPr lang="en-US" dirty="0"/>
              <a:t>console.log("Popped Element:", element); // Display the removed </a:t>
            </a:r>
            <a:r>
              <a:rPr lang="en-US" dirty="0" smtClean="0"/>
              <a:t>element</a:t>
            </a:r>
          </a:p>
          <a:p>
            <a:endParaRPr lang="en-US" dirty="0"/>
          </a:p>
          <a:p>
            <a:r>
              <a:rPr lang="en-US" dirty="0" smtClean="0"/>
              <a:t>Output: </a:t>
            </a:r>
          </a:p>
          <a:p>
            <a:r>
              <a:rPr lang="en-US" dirty="0"/>
              <a:t>Array: [1, 2, 3, 4, 5] </a:t>
            </a:r>
            <a:endParaRPr lang="en-US" dirty="0" smtClean="0"/>
          </a:p>
          <a:p>
            <a:r>
              <a:rPr lang="en-US" dirty="0" smtClean="0"/>
              <a:t>Popped </a:t>
            </a:r>
            <a:r>
              <a:rPr lang="en-US" dirty="0"/>
              <a:t>Element: 3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90387"/>
            <a:ext cx="3535127" cy="341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15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3752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S</a:t>
            </a:r>
            <a:r>
              <a:rPr spc="-100" dirty="0"/>
              <a:t>t</a:t>
            </a:r>
            <a:r>
              <a:rPr spc="-105" dirty="0"/>
              <a:t>a</a:t>
            </a:r>
            <a:r>
              <a:rPr spc="-100" dirty="0"/>
              <a:t>n</a:t>
            </a:r>
            <a:r>
              <a:rPr spc="-110" dirty="0"/>
              <a:t>d</a:t>
            </a:r>
            <a:r>
              <a:rPr spc="-105" dirty="0"/>
              <a:t>a</a:t>
            </a:r>
            <a:r>
              <a:rPr spc="-180" dirty="0"/>
              <a:t>r</a:t>
            </a:r>
            <a:r>
              <a:rPr spc="-5" dirty="0"/>
              <a:t>d</a:t>
            </a:r>
            <a:r>
              <a:rPr spc="-210" dirty="0"/>
              <a:t> </a:t>
            </a:r>
            <a:r>
              <a:rPr spc="-180" dirty="0"/>
              <a:t>P</a:t>
            </a:r>
            <a:r>
              <a:rPr spc="-110" dirty="0"/>
              <a:t>o</a:t>
            </a:r>
            <a:r>
              <a:rPr spc="-105" dirty="0"/>
              <a:t>p</a:t>
            </a:r>
            <a:r>
              <a:rPr spc="-100" dirty="0"/>
              <a:t>u</a:t>
            </a:r>
            <a:r>
              <a:rPr spc="-5" dirty="0"/>
              <a:t>p</a:t>
            </a:r>
            <a:r>
              <a:rPr spc="-210" dirty="0"/>
              <a:t> </a:t>
            </a:r>
            <a:r>
              <a:rPr spc="-105" dirty="0"/>
              <a:t>B</a:t>
            </a:r>
            <a:r>
              <a:rPr spc="-180" dirty="0"/>
              <a:t>o</a:t>
            </a:r>
            <a:r>
              <a:rPr spc="-200" dirty="0"/>
              <a:t>x</a:t>
            </a:r>
            <a:r>
              <a:rPr spc="-105" dirty="0"/>
              <a:t>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640" y="1396841"/>
            <a:ext cx="4429125" cy="7950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Alert</a:t>
            </a:r>
            <a:r>
              <a:rPr sz="22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box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text</a:t>
            </a:r>
            <a:r>
              <a:rPr sz="2200" b="1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[OK]</a:t>
            </a:r>
            <a:r>
              <a:rPr sz="22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button</a:t>
            </a:r>
            <a:endParaRPr sz="22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Just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message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shown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dialog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box: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640" y="2933414"/>
            <a:ext cx="5407660" cy="7950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Confirmation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box</a:t>
            </a:r>
            <a:endParaRPr sz="22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Contains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text,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[OK]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button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[Cancel]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button: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640" y="4652738"/>
            <a:ext cx="5067935" cy="7950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Prompt</a:t>
            </a:r>
            <a:r>
              <a:rPr sz="22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2E2B1F"/>
                </a:solidFill>
                <a:latin typeface="Calibri"/>
                <a:cs typeface="Calibri"/>
              </a:rPr>
              <a:t>box</a:t>
            </a:r>
            <a:endParaRPr sz="220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Contains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text,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input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field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default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value: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2236114"/>
            <a:ext cx="7162800" cy="43116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alert("Some</a:t>
            </a:r>
            <a:r>
              <a:rPr sz="22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text</a:t>
            </a:r>
            <a:r>
              <a:rPr sz="22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here");</a:t>
            </a:r>
            <a:endParaRPr sz="22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" y="3789705"/>
            <a:ext cx="7162800" cy="43116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confirm("Are</a:t>
            </a:r>
            <a:r>
              <a:rPr sz="2200" b="1" spc="-2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you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sure?");</a:t>
            </a:r>
            <a:endParaRPr sz="2200" dirty="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00" y="5588914"/>
            <a:ext cx="7162800" cy="431165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4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prompt</a:t>
            </a:r>
            <a:r>
              <a:rPr sz="2200" b="1" spc="-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("enter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amount",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10);</a:t>
            </a:r>
            <a:endParaRPr sz="22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4526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90" dirty="0"/>
              <a:t>t</a:t>
            </a:r>
            <a:r>
              <a:rPr spc="-5" dirty="0"/>
              <a:t>-</a:t>
            </a:r>
            <a:r>
              <a:rPr spc="-215" dirty="0"/>
              <a:t> </a:t>
            </a:r>
            <a:r>
              <a:rPr spc="-105" dirty="0"/>
              <a:t>O</a:t>
            </a:r>
            <a:r>
              <a:rPr spc="-100" dirty="0"/>
              <a:t>utl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531619"/>
            <a:ext cx="4206240" cy="789940"/>
            <a:chOff x="457200" y="1531619"/>
            <a:chExt cx="4206240" cy="789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549907"/>
              <a:ext cx="562356" cy="736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59" y="1531619"/>
              <a:ext cx="3992879" cy="7894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0240" y="1516704"/>
            <a:ext cx="5067300" cy="336867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35"/>
              </a:spcBef>
              <a:buClr>
                <a:srgbClr val="A9A47B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10" dirty="0">
                <a:solidFill>
                  <a:srgbClr val="484230"/>
                </a:solidFill>
                <a:latin typeface="Calibri"/>
                <a:cs typeface="Calibri"/>
              </a:rPr>
              <a:t>Overview</a:t>
            </a:r>
            <a:r>
              <a:rPr sz="2800" b="1" spc="15" dirty="0">
                <a:solidFill>
                  <a:srgbClr val="48423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84230"/>
                </a:solidFill>
                <a:latin typeface="Calibri"/>
                <a:cs typeface="Calibri"/>
              </a:rPr>
              <a:t>of </a:t>
            </a:r>
            <a:r>
              <a:rPr sz="2800" b="1" spc="-15" dirty="0">
                <a:solidFill>
                  <a:srgbClr val="484230"/>
                </a:solidFill>
                <a:latin typeface="Calibri"/>
                <a:cs typeface="Calibri"/>
              </a:rPr>
              <a:t>JavaScript,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using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JS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HTML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(Embedded,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External),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types,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Control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Structures,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Arrays,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Functions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Objects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Scopes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71741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10" dirty="0"/>
              <a:t> </a:t>
            </a:r>
            <a:r>
              <a:rPr spc="-370" dirty="0"/>
              <a:t>V</a:t>
            </a:r>
            <a:r>
              <a:rPr spc="-105" dirty="0"/>
              <a:t>a</a:t>
            </a:r>
            <a:r>
              <a:rPr spc="-110" dirty="0"/>
              <a:t>ri</a:t>
            </a:r>
            <a:r>
              <a:rPr spc="-105" dirty="0"/>
              <a:t>a</a:t>
            </a:r>
            <a:r>
              <a:rPr spc="-100" dirty="0"/>
              <a:t>bl</a:t>
            </a:r>
            <a:r>
              <a:rPr spc="-105" dirty="0"/>
              <a:t>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6969760" cy="2033634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&lt;script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type="text/javascript"&gt;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lang="en-US"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sz="2200" dirty="0">
              <a:latin typeface="Calibri"/>
              <a:cs typeface="Calibri"/>
            </a:endParaRPr>
          </a:p>
          <a:p>
            <a:pPr marL="12700" marR="1400810" indent="63500">
              <a:lnSpc>
                <a:spcPct val="120000"/>
              </a:lnSpc>
            </a:pPr>
            <a:r>
              <a:rPr sz="2200" b="1" spc="-15" dirty="0">
                <a:solidFill>
                  <a:srgbClr val="00AFEF"/>
                </a:solidFill>
                <a:latin typeface="Calibri"/>
                <a:cs typeface="Calibri"/>
              </a:rPr>
              <a:t>var</a:t>
            </a:r>
            <a:r>
              <a:rPr sz="2200" b="1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name</a:t>
            </a:r>
            <a:r>
              <a:rPr sz="2200" b="1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alibri"/>
                <a:cs typeface="Calibri"/>
              </a:rPr>
              <a:t>=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"Ali"; </a:t>
            </a:r>
            <a:r>
              <a:rPr sz="2200" b="1" spc="-48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AFEF"/>
                </a:solidFill>
                <a:latin typeface="Calibri"/>
                <a:cs typeface="Calibri"/>
              </a:rPr>
              <a:t>var</a:t>
            </a:r>
            <a:r>
              <a:rPr sz="2200" b="1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AFEF"/>
                </a:solidFill>
                <a:latin typeface="Calibri"/>
                <a:cs typeface="Calibri"/>
              </a:rPr>
              <a:t>money; </a:t>
            </a:r>
            <a:r>
              <a:rPr sz="2200" b="1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AFEF"/>
                </a:solidFill>
                <a:latin typeface="Calibri"/>
                <a:cs typeface="Calibri"/>
              </a:rPr>
              <a:t>money</a:t>
            </a:r>
            <a:r>
              <a:rPr sz="2200" b="1" spc="-5" dirty="0">
                <a:solidFill>
                  <a:srgbClr val="00AFEF"/>
                </a:solidFill>
                <a:latin typeface="Calibri"/>
                <a:cs typeface="Calibri"/>
              </a:rPr>
              <a:t> =</a:t>
            </a:r>
            <a:r>
              <a:rPr sz="2200" b="1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alibri"/>
                <a:cs typeface="Calibri"/>
              </a:rPr>
              <a:t>2000.50;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lang="en-US" sz="2200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&lt;/script&gt;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5798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S</a:t>
            </a:r>
            <a:r>
              <a:rPr spc="-100" dirty="0"/>
              <a:t>u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10" dirty="0"/>
              <a:t> </a:t>
            </a:r>
            <a:r>
              <a:rPr spc="-100" dirty="0"/>
              <a:t>Numb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s</a:t>
            </a:r>
            <a:r>
              <a:rPr spc="-240" dirty="0"/>
              <a:t> </a:t>
            </a:r>
            <a:r>
              <a:rPr spc="-5" dirty="0"/>
              <a:t>–</a:t>
            </a:r>
            <a:r>
              <a:rPr spc="-195" dirty="0"/>
              <a:t> </a:t>
            </a:r>
            <a:r>
              <a:rPr spc="-110" dirty="0"/>
              <a:t>E</a:t>
            </a:r>
            <a:r>
              <a:rPr spc="-165" dirty="0"/>
              <a:t>x</a:t>
            </a:r>
            <a:r>
              <a:rPr spc="-105" dirty="0"/>
              <a:t>a</a:t>
            </a:r>
            <a:r>
              <a:rPr spc="-100" dirty="0"/>
              <a:t>m</a:t>
            </a:r>
            <a:r>
              <a:rPr spc="-105" dirty="0"/>
              <a:t>p</a:t>
            </a:r>
            <a:r>
              <a:rPr spc="-100" dirty="0"/>
              <a:t>l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3250" y="1648180"/>
            <a:ext cx="7939405" cy="4721860"/>
            <a:chOff x="603250" y="1648180"/>
            <a:chExt cx="7939405" cy="4721860"/>
          </a:xfrm>
        </p:grpSpPr>
        <p:sp>
          <p:nvSpPr>
            <p:cNvPr id="5" name="object 5"/>
            <p:cNvSpPr/>
            <p:nvPr/>
          </p:nvSpPr>
          <p:spPr>
            <a:xfrm>
              <a:off x="609600" y="1654530"/>
              <a:ext cx="7926705" cy="4709160"/>
            </a:xfrm>
            <a:custGeom>
              <a:avLst/>
              <a:gdLst/>
              <a:ahLst/>
              <a:cxnLst/>
              <a:rect l="l" t="t" r="r" b="b"/>
              <a:pathLst>
                <a:path w="7926705" h="4709160">
                  <a:moveTo>
                    <a:pt x="7926451" y="0"/>
                  </a:moveTo>
                  <a:lnTo>
                    <a:pt x="0" y="0"/>
                  </a:lnTo>
                  <a:lnTo>
                    <a:pt x="0" y="4709033"/>
                  </a:lnTo>
                  <a:lnTo>
                    <a:pt x="7926451" y="4709033"/>
                  </a:lnTo>
                  <a:lnTo>
                    <a:pt x="7926451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1654530"/>
              <a:ext cx="7926705" cy="4709160"/>
            </a:xfrm>
            <a:custGeom>
              <a:avLst/>
              <a:gdLst/>
              <a:ahLst/>
              <a:cxnLst/>
              <a:rect l="l" t="t" r="r" b="b"/>
              <a:pathLst>
                <a:path w="7926705" h="4709160">
                  <a:moveTo>
                    <a:pt x="0" y="4709033"/>
                  </a:moveTo>
                  <a:lnTo>
                    <a:pt x="7926451" y="4709033"/>
                  </a:lnTo>
                  <a:lnTo>
                    <a:pt x="7926451" y="0"/>
                  </a:lnTo>
                  <a:lnTo>
                    <a:pt x="0" y="0"/>
                  </a:lnTo>
                  <a:lnTo>
                    <a:pt x="0" y="4709033"/>
                  </a:lnTo>
                  <a:close/>
                </a:path>
              </a:pathLst>
            </a:custGeom>
            <a:ln w="12699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340" y="840698"/>
            <a:ext cx="7151370" cy="5431155"/>
          </a:xfrm>
          <a:prstGeom prst="rect">
            <a:avLst/>
          </a:prstGeom>
        </p:spPr>
        <p:txBody>
          <a:bodyPr vert="horz" wrap="square" lIns="0" tIns="248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sz="2800" spc="-10" dirty="0">
                <a:solidFill>
                  <a:srgbClr val="484230"/>
                </a:solidFill>
                <a:latin typeface="Corbel"/>
                <a:cs typeface="Corbel"/>
              </a:rPr>
              <a:t>sum-of-numbers.html</a:t>
            </a:r>
            <a:endParaRPr sz="2800" dirty="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&lt;html&gt;</a:t>
            </a:r>
            <a:endParaRPr sz="2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&lt;head&gt;</a:t>
            </a:r>
            <a:endParaRPr sz="2000" dirty="0">
              <a:latin typeface="Consolas"/>
              <a:cs typeface="Consolas"/>
            </a:endParaRPr>
          </a:p>
          <a:p>
            <a:pPr marL="293370">
              <a:lnSpc>
                <a:spcPct val="100000"/>
              </a:lnSpc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&lt;title&gt;JavaScript</a:t>
            </a:r>
            <a:r>
              <a:rPr sz="2000" b="1" spc="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Demo&lt;/title&gt;</a:t>
            </a:r>
            <a:endParaRPr sz="2000" dirty="0">
              <a:latin typeface="Consolas"/>
              <a:cs typeface="Consolas"/>
            </a:endParaRPr>
          </a:p>
          <a:p>
            <a:pPr marL="293370">
              <a:lnSpc>
                <a:spcPct val="100000"/>
              </a:lnSpc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&lt;script</a:t>
            </a:r>
            <a:r>
              <a:rPr sz="2000" b="1" spc="1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type="text/javascript"&gt;</a:t>
            </a:r>
            <a:endParaRPr sz="2000" dirty="0">
              <a:latin typeface="Consolas"/>
              <a:cs typeface="Consolas"/>
            </a:endParaRPr>
          </a:p>
          <a:p>
            <a:pPr marL="852169" marR="3778250" indent="-280670">
              <a:lnSpc>
                <a:spcPct val="100000"/>
              </a:lnSpc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function calcSum()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{ </a:t>
            </a:r>
            <a:r>
              <a:rPr sz="2000" b="1" spc="-109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value1</a:t>
            </a:r>
            <a:r>
              <a:rPr sz="20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endParaRPr sz="2000" dirty="0">
              <a:latin typeface="Consolas"/>
              <a:cs typeface="Consolas"/>
            </a:endParaRPr>
          </a:p>
          <a:p>
            <a:pPr marL="852169" marR="5080" indent="278765">
              <a:lnSpc>
                <a:spcPct val="100000"/>
              </a:lnSpc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parseInt(document.mainForm.textBox1.value); </a:t>
            </a:r>
            <a:r>
              <a:rPr sz="2000" b="1" spc="-108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value2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endParaRPr sz="2000" dirty="0">
              <a:latin typeface="Consolas"/>
              <a:cs typeface="Consolas"/>
            </a:endParaRPr>
          </a:p>
          <a:p>
            <a:pPr marL="852169" marR="5715" indent="278765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parseInt(document.mainForm.textBox2.value); </a:t>
            </a:r>
            <a:r>
              <a:rPr sz="2000" b="1" spc="-108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sum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= value1 + value2; </a:t>
            </a:r>
            <a:r>
              <a:rPr sz="20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document.mainForm.textBoxSum.value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0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sum;</a:t>
            </a:r>
            <a:endParaRPr sz="2000" dirty="0">
              <a:latin typeface="Consolas"/>
              <a:cs typeface="Consolas"/>
            </a:endParaRPr>
          </a:p>
          <a:p>
            <a:pPr marL="572135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}</a:t>
            </a:r>
            <a:endParaRPr sz="2000" dirty="0">
              <a:latin typeface="Consolas"/>
              <a:cs typeface="Consolas"/>
            </a:endParaRPr>
          </a:p>
          <a:p>
            <a:pPr marL="293370">
              <a:lnSpc>
                <a:spcPct val="100000"/>
              </a:lnSpc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&lt;/script&gt;</a:t>
            </a:r>
            <a:endParaRPr sz="2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AFEF"/>
                </a:solidFill>
                <a:latin typeface="Consolas"/>
                <a:cs typeface="Consolas"/>
              </a:rPr>
              <a:t>&lt;/head&gt;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S</a:t>
            </a:r>
            <a:r>
              <a:rPr spc="-100" dirty="0"/>
              <a:t>u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10" dirty="0"/>
              <a:t> </a:t>
            </a:r>
            <a:r>
              <a:rPr spc="-100" dirty="0"/>
              <a:t>Numb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s</a:t>
            </a:r>
            <a:r>
              <a:rPr spc="-240" dirty="0"/>
              <a:t> </a:t>
            </a:r>
            <a:r>
              <a:rPr spc="-5" dirty="0"/>
              <a:t>–</a:t>
            </a:r>
            <a:r>
              <a:rPr spc="-195" dirty="0"/>
              <a:t> </a:t>
            </a:r>
            <a:r>
              <a:rPr spc="-110" dirty="0"/>
              <a:t>E</a:t>
            </a:r>
            <a:r>
              <a:rPr spc="-165" dirty="0"/>
              <a:t>x</a:t>
            </a:r>
            <a:r>
              <a:rPr spc="-105" dirty="0"/>
              <a:t>a</a:t>
            </a:r>
            <a:r>
              <a:rPr spc="-100" dirty="0"/>
              <a:t>m</a:t>
            </a:r>
            <a:r>
              <a:rPr spc="-105" dirty="0"/>
              <a:t>p</a:t>
            </a:r>
            <a:r>
              <a:rPr spc="-100" dirty="0"/>
              <a:t>l</a:t>
            </a:r>
            <a:r>
              <a:rPr spc="-5" dirty="0"/>
              <a:t>e</a:t>
            </a:r>
            <a:r>
              <a:rPr spc="-200" dirty="0"/>
              <a:t> </a:t>
            </a:r>
            <a:r>
              <a:rPr spc="-110" dirty="0"/>
              <a:t>(</a:t>
            </a:r>
            <a:r>
              <a:rPr spc="-105" dirty="0"/>
              <a:t>2</a:t>
            </a:r>
            <a:r>
              <a:rPr spc="-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001013"/>
            <a:ext cx="4293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484230"/>
                </a:solidFill>
                <a:latin typeface="Corbel"/>
                <a:cs typeface="Corbel"/>
              </a:rPr>
              <a:t>sum-of-numbers.html</a:t>
            </a:r>
            <a:r>
              <a:rPr sz="2800" spc="30" dirty="0">
                <a:solidFill>
                  <a:srgbClr val="484230"/>
                </a:solidFill>
                <a:latin typeface="Corbel"/>
                <a:cs typeface="Corbel"/>
              </a:rPr>
              <a:t> </a:t>
            </a:r>
            <a:r>
              <a:rPr sz="2800" spc="-15" dirty="0">
                <a:solidFill>
                  <a:srgbClr val="484230"/>
                </a:solidFill>
                <a:latin typeface="Corbel"/>
                <a:cs typeface="Corbel"/>
              </a:rPr>
              <a:t>(cont.)</a:t>
            </a:r>
            <a:endParaRPr sz="28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3250" y="1548002"/>
            <a:ext cx="7939405" cy="4168140"/>
            <a:chOff x="603250" y="1548002"/>
            <a:chExt cx="7939405" cy="4168140"/>
          </a:xfrm>
        </p:grpSpPr>
        <p:sp>
          <p:nvSpPr>
            <p:cNvPr id="6" name="object 6"/>
            <p:cNvSpPr/>
            <p:nvPr/>
          </p:nvSpPr>
          <p:spPr>
            <a:xfrm>
              <a:off x="609600" y="1554352"/>
              <a:ext cx="7926705" cy="4155440"/>
            </a:xfrm>
            <a:custGeom>
              <a:avLst/>
              <a:gdLst/>
              <a:ahLst/>
              <a:cxnLst/>
              <a:rect l="l" t="t" r="r" b="b"/>
              <a:pathLst>
                <a:path w="7926705" h="4155440">
                  <a:moveTo>
                    <a:pt x="7926451" y="0"/>
                  </a:moveTo>
                  <a:lnTo>
                    <a:pt x="0" y="0"/>
                  </a:lnTo>
                  <a:lnTo>
                    <a:pt x="0" y="4154932"/>
                  </a:lnTo>
                  <a:lnTo>
                    <a:pt x="7926451" y="4154932"/>
                  </a:lnTo>
                  <a:lnTo>
                    <a:pt x="7926451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1554352"/>
              <a:ext cx="7926705" cy="4155440"/>
            </a:xfrm>
            <a:custGeom>
              <a:avLst/>
              <a:gdLst/>
              <a:ahLst/>
              <a:cxnLst/>
              <a:rect l="l" t="t" r="r" b="b"/>
              <a:pathLst>
                <a:path w="7926705" h="4155440">
                  <a:moveTo>
                    <a:pt x="0" y="4154932"/>
                  </a:moveTo>
                  <a:lnTo>
                    <a:pt x="7926451" y="4154932"/>
                  </a:lnTo>
                  <a:lnTo>
                    <a:pt x="7926451" y="0"/>
                  </a:lnTo>
                  <a:lnTo>
                    <a:pt x="0" y="0"/>
                  </a:lnTo>
                  <a:lnTo>
                    <a:pt x="0" y="4154932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8340" y="1572513"/>
            <a:ext cx="7262495" cy="44133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&lt;body&gt;</a:t>
            </a:r>
            <a:endParaRPr sz="2200" dirty="0">
              <a:latin typeface="Consolas"/>
              <a:cs typeface="Consolas"/>
            </a:endParaRPr>
          </a:p>
          <a:p>
            <a:pPr marL="32067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&lt;form</a:t>
            </a:r>
            <a:r>
              <a:rPr sz="2200" b="1" spc="-2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name="mainForm"&gt;</a:t>
            </a:r>
            <a:endParaRPr sz="22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&lt;input type="text" name="textBox1"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/&gt;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&lt;br/&gt;</a:t>
            </a:r>
            <a:endParaRPr sz="22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&lt;input type="text" name="textBox2"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/&gt;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&lt;br/&gt;</a:t>
            </a:r>
            <a:endParaRPr sz="2200" dirty="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solidFill>
                  <a:srgbClr val="001F5F"/>
                </a:solidFill>
                <a:latin typeface="Consolas"/>
                <a:cs typeface="Consolas"/>
              </a:rPr>
              <a:t>&lt;input</a:t>
            </a:r>
            <a:r>
              <a:rPr sz="2200" b="1" spc="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onsolas"/>
                <a:cs typeface="Consolas"/>
              </a:rPr>
              <a:t>type="button"</a:t>
            </a:r>
            <a:r>
              <a:rPr sz="2200" b="1" spc="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onsolas"/>
                <a:cs typeface="Consolas"/>
              </a:rPr>
              <a:t>value="Process"</a:t>
            </a:r>
            <a:endParaRPr sz="2200" dirty="0">
              <a:latin typeface="Consolas"/>
              <a:cs typeface="Consolas"/>
            </a:endParaRPr>
          </a:p>
          <a:p>
            <a:pPr marL="935990">
              <a:lnSpc>
                <a:spcPct val="100000"/>
              </a:lnSpc>
            </a:pPr>
            <a:r>
              <a:rPr sz="2200" b="1" dirty="0">
                <a:solidFill>
                  <a:srgbClr val="001F5F"/>
                </a:solidFill>
                <a:latin typeface="Consolas"/>
                <a:cs typeface="Consolas"/>
              </a:rPr>
              <a:t>onclick="javascript:</a:t>
            </a:r>
            <a:r>
              <a:rPr sz="22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1F5F"/>
                </a:solidFill>
                <a:latin typeface="Consolas"/>
                <a:cs typeface="Consolas"/>
              </a:rPr>
              <a:t>calcSum()"</a:t>
            </a:r>
            <a:r>
              <a:rPr sz="2200" b="1" spc="-2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onsolas"/>
                <a:cs typeface="Consolas"/>
              </a:rPr>
              <a:t>/&gt;</a:t>
            </a:r>
            <a:endParaRPr sz="2200" dirty="0">
              <a:latin typeface="Consolas"/>
              <a:cs typeface="Consolas"/>
            </a:endParaRPr>
          </a:p>
          <a:p>
            <a:pPr marL="935990" marR="1083945" indent="-30797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&lt;input type="text"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name="textBoxSum" </a:t>
            </a:r>
            <a:r>
              <a:rPr sz="2200" b="1" spc="-119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readonly="readonly"/&gt;</a:t>
            </a:r>
            <a:endParaRPr sz="2200" dirty="0">
              <a:latin typeface="Consolas"/>
              <a:cs typeface="Consolas"/>
            </a:endParaRPr>
          </a:p>
          <a:p>
            <a:pPr marL="320675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&lt;/form&gt;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&lt;/body&gt;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 smtClean="0">
                <a:solidFill>
                  <a:srgbClr val="00AFEF"/>
                </a:solidFill>
                <a:latin typeface="Consolas"/>
                <a:cs typeface="Consolas"/>
              </a:rPr>
              <a:t>&lt;/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html</a:t>
            </a:r>
            <a:r>
              <a:rPr sz="2200" b="1" spc="-5" dirty="0" smtClean="0">
                <a:solidFill>
                  <a:srgbClr val="00AFEF"/>
                </a:solidFill>
                <a:latin typeface="Consolas"/>
                <a:cs typeface="Consolas"/>
              </a:rPr>
              <a:t>&gt;</a:t>
            </a:r>
            <a:endParaRPr lang="en-US" sz="2200" b="1" spc="-5" dirty="0" smtClean="0">
              <a:solidFill>
                <a:srgbClr val="00AFE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endParaRPr lang="en-US" sz="2200" b="1" spc="-5" dirty="0">
              <a:solidFill>
                <a:srgbClr val="00AFEF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2200" b="1" spc="-5" dirty="0" smtClean="0">
                <a:solidFill>
                  <a:srgbClr val="00AFEF"/>
                </a:solidFill>
                <a:latin typeface="Consolas"/>
                <a:cs typeface="Consolas"/>
                <a:hlinkClick r:id="rId2" action="ppaction://hlinkfile"/>
              </a:rPr>
              <a:t>Output:</a:t>
            </a:r>
            <a:endParaRPr sz="22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90625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10" dirty="0"/>
              <a:t> </a:t>
            </a:r>
            <a:r>
              <a:rPr spc="-100" dirty="0"/>
              <a:t>P</a:t>
            </a:r>
            <a:r>
              <a:rPr spc="-180" dirty="0"/>
              <a:t>r</a:t>
            </a:r>
            <a:r>
              <a:rPr spc="-110" dirty="0"/>
              <a:t>o</a:t>
            </a:r>
            <a:r>
              <a:rPr spc="-100" dirty="0"/>
              <a:t>m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00" dirty="0"/>
              <a:t> </a:t>
            </a:r>
            <a:r>
              <a:rPr spc="-5" dirty="0"/>
              <a:t>–</a:t>
            </a:r>
            <a:r>
              <a:rPr spc="-195" dirty="0"/>
              <a:t> </a:t>
            </a:r>
            <a:r>
              <a:rPr spc="-110" dirty="0"/>
              <a:t>E</a:t>
            </a:r>
            <a:r>
              <a:rPr spc="-165" dirty="0"/>
              <a:t>x</a:t>
            </a:r>
            <a:r>
              <a:rPr spc="-105" dirty="0"/>
              <a:t>a</a:t>
            </a:r>
            <a:r>
              <a:rPr spc="-100" dirty="0"/>
              <a:t>m</a:t>
            </a:r>
            <a:r>
              <a:rPr spc="-105" dirty="0"/>
              <a:t>p</a:t>
            </a:r>
            <a:r>
              <a:rPr spc="-100" dirty="0"/>
              <a:t>l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8593" y="1196162"/>
            <a:ext cx="1860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prompt.html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675" y="1719249"/>
            <a:ext cx="7343775" cy="769620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1440" marR="624205">
              <a:lnSpc>
                <a:spcPct val="100000"/>
              </a:lnSpc>
              <a:spcBef>
                <a:spcPts val="240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price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 prompt("Enter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the price",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"10.00"); </a:t>
            </a:r>
            <a:r>
              <a:rPr sz="2200" b="1" spc="-119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alert('Price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+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VAT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'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+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price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*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1.2);</a:t>
            </a:r>
            <a:endParaRPr sz="2200" dirty="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72539" y="2817876"/>
            <a:ext cx="6527800" cy="1858010"/>
            <a:chOff x="1272539" y="2817876"/>
            <a:chExt cx="6527800" cy="18580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8447" y="2843784"/>
              <a:ext cx="6501383" cy="18318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2539" y="2817876"/>
              <a:ext cx="6501384" cy="183184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322320" y="4875276"/>
            <a:ext cx="2039620" cy="1676400"/>
            <a:chOff x="3322320" y="4875276"/>
            <a:chExt cx="2039620" cy="16764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8228" y="4901184"/>
              <a:ext cx="2013203" cy="16504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2320" y="4875276"/>
              <a:ext cx="2013203" cy="165049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2108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  <a:r>
              <a:rPr spc="-200" dirty="0"/>
              <a:t> </a:t>
            </a:r>
            <a:r>
              <a:rPr spc="-5" dirty="0"/>
              <a:t>-</a:t>
            </a:r>
            <a:r>
              <a:rPr spc="-200" dirty="0"/>
              <a:t> </a:t>
            </a:r>
            <a:r>
              <a:rPr spc="-105" dirty="0"/>
              <a:t>Ope</a:t>
            </a:r>
            <a:r>
              <a:rPr spc="-195" dirty="0"/>
              <a:t>r</a:t>
            </a:r>
            <a:r>
              <a:rPr spc="-105" dirty="0"/>
              <a:t>a</a:t>
            </a:r>
            <a:r>
              <a:rPr spc="-135" dirty="0"/>
              <a:t>t</a:t>
            </a:r>
            <a:r>
              <a:rPr spc="-110" dirty="0"/>
              <a:t>or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4119879" cy="203835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Arithmetic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Operators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Comparison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Operators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Logical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(or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Relational)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Operators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Assignment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Operators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Conditional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(or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ternary)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Operators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Questions to solve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639050" cy="473975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sz="2800" dirty="0"/>
              <a:t>Create a JavaScript object that represents a person with properties name, age, and city. Then, print out the values of these properties to the </a:t>
            </a:r>
            <a:r>
              <a:rPr lang="en-US" sz="2800" dirty="0" smtClean="0"/>
              <a:t>console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 Create </a:t>
            </a:r>
            <a:r>
              <a:rPr lang="en-US" sz="2800" dirty="0"/>
              <a:t>a JavaScript array that contains a mix of data types (e.g. numbers, strings, </a:t>
            </a:r>
            <a:r>
              <a:rPr lang="en-US" sz="2800" dirty="0" err="1"/>
              <a:t>booleans</a:t>
            </a:r>
            <a:r>
              <a:rPr lang="en-US" sz="2800" dirty="0"/>
              <a:t>). Then, print out the values of the array to the console</a:t>
            </a:r>
            <a:r>
              <a:rPr lang="en-US" sz="28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Write </a:t>
            </a:r>
            <a:r>
              <a:rPr lang="en-US" sz="2800" dirty="0"/>
              <a:t>a JavaScript program that uses the prompt() function to ask the user for their name and then prints out a greeting message with the user's name.</a:t>
            </a:r>
          </a:p>
        </p:txBody>
      </p:sp>
    </p:spTree>
    <p:extLst>
      <p:ext uri="{BB962C8B-B14F-4D97-AF65-F5344CB8AC3E}">
        <p14:creationId xmlns:p14="http://schemas.microsoft.com/office/powerpoint/2010/main" val="15422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8999" y="3442715"/>
            <a:ext cx="3408679" cy="623570"/>
            <a:chOff x="3678999" y="3442715"/>
            <a:chExt cx="3408679" cy="623570"/>
          </a:xfrm>
        </p:grpSpPr>
        <p:sp>
          <p:nvSpPr>
            <p:cNvPr id="3" name="object 3"/>
            <p:cNvSpPr/>
            <p:nvPr/>
          </p:nvSpPr>
          <p:spPr>
            <a:xfrm>
              <a:off x="3679951" y="3454260"/>
              <a:ext cx="3406775" cy="482600"/>
            </a:xfrm>
            <a:custGeom>
              <a:avLst/>
              <a:gdLst/>
              <a:ahLst/>
              <a:cxnLst/>
              <a:rect l="l" t="t" r="r" b="b"/>
              <a:pathLst>
                <a:path w="3406775" h="482600">
                  <a:moveTo>
                    <a:pt x="0" y="482485"/>
                  </a:moveTo>
                  <a:lnTo>
                    <a:pt x="3406648" y="482485"/>
                  </a:lnTo>
                  <a:lnTo>
                    <a:pt x="3406648" y="0"/>
                  </a:lnTo>
                  <a:lnTo>
                    <a:pt x="0" y="0"/>
                  </a:lnTo>
                  <a:lnTo>
                    <a:pt x="0" y="482485"/>
                  </a:lnTo>
                  <a:close/>
                </a:path>
              </a:pathLst>
            </a:custGeom>
            <a:ln w="3175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8851" y="3442715"/>
              <a:ext cx="1321308" cy="6233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8303" y="3442715"/>
              <a:ext cx="903731" cy="6233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679952" y="3454266"/>
            <a:ext cx="3406775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490"/>
              </a:spcBef>
            </a:pPr>
            <a:r>
              <a:rPr sz="2200" b="1" spc="-20" dirty="0">
                <a:solidFill>
                  <a:srgbClr val="6E664B"/>
                </a:solidFill>
                <a:latin typeface="Calibri"/>
                <a:cs typeface="Calibri"/>
              </a:rPr>
              <a:t>Greater</a:t>
            </a:r>
            <a:r>
              <a:rPr sz="2200" b="1" spc="10" dirty="0">
                <a:solidFill>
                  <a:srgbClr val="6E664B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6E664B"/>
                </a:solidFill>
                <a:latin typeface="Calibri"/>
                <a:cs typeface="Calibri"/>
              </a:rPr>
              <a:t>than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80247" y="3453307"/>
            <a:ext cx="5107305" cy="2060575"/>
            <a:chOff x="1980247" y="3453307"/>
            <a:chExt cx="5107305" cy="2060575"/>
          </a:xfrm>
        </p:grpSpPr>
        <p:sp>
          <p:nvSpPr>
            <p:cNvPr id="8" name="object 8"/>
            <p:cNvSpPr/>
            <p:nvPr/>
          </p:nvSpPr>
          <p:spPr>
            <a:xfrm>
              <a:off x="1981200" y="3454260"/>
              <a:ext cx="5105400" cy="1447800"/>
            </a:xfrm>
            <a:custGeom>
              <a:avLst/>
              <a:gdLst/>
              <a:ahLst/>
              <a:cxnLst/>
              <a:rect l="l" t="t" r="r" b="b"/>
              <a:pathLst>
                <a:path w="5105400" h="1447800">
                  <a:moveTo>
                    <a:pt x="0" y="482485"/>
                  </a:moveTo>
                  <a:lnTo>
                    <a:pt x="1698752" y="482485"/>
                  </a:lnTo>
                  <a:lnTo>
                    <a:pt x="1698752" y="0"/>
                  </a:lnTo>
                  <a:lnTo>
                    <a:pt x="0" y="0"/>
                  </a:lnTo>
                  <a:lnTo>
                    <a:pt x="0" y="482485"/>
                  </a:lnTo>
                  <a:close/>
                </a:path>
                <a:path w="5105400" h="1447800">
                  <a:moveTo>
                    <a:pt x="0" y="964958"/>
                  </a:moveTo>
                  <a:lnTo>
                    <a:pt x="1698752" y="964958"/>
                  </a:lnTo>
                  <a:lnTo>
                    <a:pt x="1698752" y="482473"/>
                  </a:lnTo>
                  <a:lnTo>
                    <a:pt x="0" y="482473"/>
                  </a:lnTo>
                  <a:lnTo>
                    <a:pt x="0" y="964958"/>
                  </a:lnTo>
                  <a:close/>
                </a:path>
                <a:path w="5105400" h="1447800">
                  <a:moveTo>
                    <a:pt x="1698752" y="964958"/>
                  </a:moveTo>
                  <a:lnTo>
                    <a:pt x="5105400" y="964958"/>
                  </a:lnTo>
                  <a:lnTo>
                    <a:pt x="5105400" y="482473"/>
                  </a:lnTo>
                  <a:lnTo>
                    <a:pt x="1698752" y="482473"/>
                  </a:lnTo>
                  <a:lnTo>
                    <a:pt x="1698752" y="964958"/>
                  </a:lnTo>
                  <a:close/>
                </a:path>
                <a:path w="5105400" h="1447800">
                  <a:moveTo>
                    <a:pt x="0" y="1447431"/>
                  </a:moveTo>
                  <a:lnTo>
                    <a:pt x="1698752" y="1447431"/>
                  </a:lnTo>
                  <a:lnTo>
                    <a:pt x="1698752" y="964946"/>
                  </a:lnTo>
                  <a:lnTo>
                    <a:pt x="0" y="964946"/>
                  </a:lnTo>
                  <a:lnTo>
                    <a:pt x="0" y="1447431"/>
                  </a:lnTo>
                  <a:close/>
                </a:path>
                <a:path w="5105400" h="1447800">
                  <a:moveTo>
                    <a:pt x="1695830" y="1447431"/>
                  </a:moveTo>
                  <a:lnTo>
                    <a:pt x="5102479" y="1447431"/>
                  </a:lnTo>
                  <a:lnTo>
                    <a:pt x="5102479" y="964946"/>
                  </a:lnTo>
                  <a:lnTo>
                    <a:pt x="1695830" y="964946"/>
                  </a:lnTo>
                  <a:lnTo>
                    <a:pt x="1695830" y="1447431"/>
                  </a:lnTo>
                  <a:close/>
                </a:path>
              </a:pathLst>
            </a:custGeom>
            <a:ln w="3175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024" y="4890516"/>
              <a:ext cx="679704" cy="62331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981200" y="4901685"/>
            <a:ext cx="1699260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505"/>
              </a:spcBef>
            </a:pPr>
            <a:r>
              <a:rPr sz="2200" b="1" spc="-5" dirty="0">
                <a:solidFill>
                  <a:srgbClr val="6E664B"/>
                </a:solidFill>
                <a:latin typeface="Consolas"/>
                <a:cs typeface="Consolas"/>
              </a:rPr>
              <a:t>&lt;=</a:t>
            </a:r>
            <a:endParaRPr sz="22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80247" y="2961132"/>
            <a:ext cx="5107305" cy="3388995"/>
            <a:chOff x="1980247" y="2961132"/>
            <a:chExt cx="5107305" cy="3388995"/>
          </a:xfrm>
        </p:grpSpPr>
        <p:sp>
          <p:nvSpPr>
            <p:cNvPr id="12" name="object 12"/>
            <p:cNvSpPr/>
            <p:nvPr/>
          </p:nvSpPr>
          <p:spPr>
            <a:xfrm>
              <a:off x="1981200" y="4901679"/>
              <a:ext cx="5105400" cy="1447800"/>
            </a:xfrm>
            <a:custGeom>
              <a:avLst/>
              <a:gdLst/>
              <a:ahLst/>
              <a:cxnLst/>
              <a:rect l="l" t="t" r="r" b="b"/>
              <a:pathLst>
                <a:path w="5105400" h="1447800">
                  <a:moveTo>
                    <a:pt x="0" y="482485"/>
                  </a:moveTo>
                  <a:lnTo>
                    <a:pt x="1698752" y="482485"/>
                  </a:lnTo>
                  <a:lnTo>
                    <a:pt x="1698752" y="0"/>
                  </a:lnTo>
                  <a:lnTo>
                    <a:pt x="0" y="0"/>
                  </a:lnTo>
                  <a:lnTo>
                    <a:pt x="0" y="482485"/>
                  </a:lnTo>
                  <a:close/>
                </a:path>
                <a:path w="5105400" h="1447800">
                  <a:moveTo>
                    <a:pt x="1698752" y="482485"/>
                  </a:moveTo>
                  <a:lnTo>
                    <a:pt x="5105400" y="482485"/>
                  </a:lnTo>
                  <a:lnTo>
                    <a:pt x="5105400" y="0"/>
                  </a:lnTo>
                  <a:lnTo>
                    <a:pt x="1698752" y="0"/>
                  </a:lnTo>
                  <a:lnTo>
                    <a:pt x="1698752" y="482485"/>
                  </a:lnTo>
                  <a:close/>
                </a:path>
                <a:path w="5105400" h="1447800">
                  <a:moveTo>
                    <a:pt x="0" y="965009"/>
                  </a:moveTo>
                  <a:lnTo>
                    <a:pt x="1698752" y="965009"/>
                  </a:lnTo>
                  <a:lnTo>
                    <a:pt x="1698752" y="482523"/>
                  </a:lnTo>
                  <a:lnTo>
                    <a:pt x="0" y="482523"/>
                  </a:lnTo>
                  <a:lnTo>
                    <a:pt x="0" y="965009"/>
                  </a:lnTo>
                  <a:close/>
                </a:path>
                <a:path w="5105400" h="1447800">
                  <a:moveTo>
                    <a:pt x="1698752" y="965009"/>
                  </a:moveTo>
                  <a:lnTo>
                    <a:pt x="5105400" y="965009"/>
                  </a:lnTo>
                  <a:lnTo>
                    <a:pt x="5105400" y="482523"/>
                  </a:lnTo>
                  <a:lnTo>
                    <a:pt x="1698752" y="482523"/>
                  </a:lnTo>
                  <a:lnTo>
                    <a:pt x="1698752" y="965009"/>
                  </a:lnTo>
                  <a:close/>
                </a:path>
                <a:path w="5105400" h="1447800">
                  <a:moveTo>
                    <a:pt x="0" y="1447482"/>
                  </a:moveTo>
                  <a:lnTo>
                    <a:pt x="1698752" y="1447482"/>
                  </a:lnTo>
                  <a:lnTo>
                    <a:pt x="1698752" y="964996"/>
                  </a:lnTo>
                  <a:lnTo>
                    <a:pt x="0" y="964996"/>
                  </a:lnTo>
                  <a:lnTo>
                    <a:pt x="0" y="1447482"/>
                  </a:lnTo>
                  <a:close/>
                </a:path>
                <a:path w="5105400" h="1447800">
                  <a:moveTo>
                    <a:pt x="1698752" y="1447482"/>
                  </a:moveTo>
                  <a:lnTo>
                    <a:pt x="5105400" y="1447482"/>
                  </a:lnTo>
                  <a:lnTo>
                    <a:pt x="5105400" y="964996"/>
                  </a:lnTo>
                  <a:lnTo>
                    <a:pt x="1698752" y="964996"/>
                  </a:lnTo>
                  <a:lnTo>
                    <a:pt x="1698752" y="1447482"/>
                  </a:lnTo>
                  <a:close/>
                </a:path>
              </a:pathLst>
            </a:custGeom>
            <a:ln w="3175">
              <a:solidFill>
                <a:srgbClr val="F4E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81200" y="2971787"/>
              <a:ext cx="5105400" cy="482600"/>
            </a:xfrm>
            <a:custGeom>
              <a:avLst/>
              <a:gdLst/>
              <a:ahLst/>
              <a:cxnLst/>
              <a:rect l="l" t="t" r="r" b="b"/>
              <a:pathLst>
                <a:path w="5105400" h="482600">
                  <a:moveTo>
                    <a:pt x="5105400" y="0"/>
                  </a:moveTo>
                  <a:lnTo>
                    <a:pt x="1698752" y="0"/>
                  </a:lnTo>
                  <a:lnTo>
                    <a:pt x="0" y="0"/>
                  </a:lnTo>
                  <a:lnTo>
                    <a:pt x="0" y="482485"/>
                  </a:lnTo>
                  <a:lnTo>
                    <a:pt x="1698752" y="482485"/>
                  </a:lnTo>
                  <a:lnTo>
                    <a:pt x="5105400" y="482485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rgbClr val="DEC59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108" y="2961132"/>
              <a:ext cx="1295399" cy="62331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981200" y="2971787"/>
            <a:ext cx="1699260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5404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515"/>
              </a:spcBef>
            </a:pPr>
            <a:r>
              <a:rPr sz="2200" b="1" spc="-5" dirty="0">
                <a:solidFill>
                  <a:srgbClr val="6E664B"/>
                </a:solidFill>
                <a:latin typeface="Consolas"/>
                <a:cs typeface="Consolas"/>
              </a:rPr>
              <a:t>Symbol</a:t>
            </a:r>
            <a:endParaRPr sz="2200">
              <a:latin typeface="Consolas"/>
              <a:cs typeface="Consola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66744" y="2964179"/>
            <a:ext cx="1449324" cy="62331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679952" y="2971787"/>
            <a:ext cx="3406775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535"/>
              </a:spcBef>
            </a:pPr>
            <a:r>
              <a:rPr sz="2200" b="1" dirty="0">
                <a:solidFill>
                  <a:srgbClr val="6E664B"/>
                </a:solidFill>
                <a:latin typeface="Consolas"/>
                <a:cs typeface="Consolas"/>
              </a:rPr>
              <a:t>Meaning</a:t>
            </a:r>
            <a:endParaRPr sz="2200">
              <a:latin typeface="Consolas"/>
              <a:cs typeface="Consola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07692" y="3442715"/>
            <a:ext cx="525780" cy="62331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981200" y="3454266"/>
            <a:ext cx="1699260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505"/>
              </a:spcBef>
            </a:pPr>
            <a:r>
              <a:rPr sz="2200" b="1" spc="-5" dirty="0">
                <a:solidFill>
                  <a:srgbClr val="6E664B"/>
                </a:solidFill>
                <a:latin typeface="Consolas"/>
                <a:cs typeface="Consolas"/>
              </a:rPr>
              <a:t>&gt;</a:t>
            </a:r>
            <a:endParaRPr sz="2200">
              <a:latin typeface="Consolas"/>
              <a:cs typeface="Consola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7692" y="3925823"/>
            <a:ext cx="525780" cy="62331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981200" y="3936739"/>
            <a:ext cx="1699260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505"/>
              </a:spcBef>
            </a:pPr>
            <a:r>
              <a:rPr sz="2200" b="1" spc="-5" dirty="0">
                <a:solidFill>
                  <a:srgbClr val="6E664B"/>
                </a:solidFill>
                <a:latin typeface="Consolas"/>
                <a:cs typeface="Consolas"/>
              </a:rPr>
              <a:t>&lt;</a:t>
            </a:r>
            <a:endParaRPr sz="2200">
              <a:latin typeface="Consolas"/>
              <a:cs typeface="Consola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68852" y="3928871"/>
            <a:ext cx="1757172" cy="62331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679952" y="3936739"/>
            <a:ext cx="3406775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530"/>
              </a:spcBef>
            </a:pPr>
            <a:r>
              <a:rPr sz="2200" b="1" dirty="0">
                <a:solidFill>
                  <a:srgbClr val="6E664B"/>
                </a:solidFill>
                <a:latin typeface="Consolas"/>
                <a:cs typeface="Consolas"/>
              </a:rPr>
              <a:t>Less</a:t>
            </a:r>
            <a:r>
              <a:rPr sz="2200" b="1" spc="-50" dirty="0">
                <a:solidFill>
                  <a:srgbClr val="6E664B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6E664B"/>
                </a:solidFill>
                <a:latin typeface="Consolas"/>
                <a:cs typeface="Consolas"/>
              </a:rPr>
              <a:t>than</a:t>
            </a:r>
            <a:endParaRPr sz="2200">
              <a:latin typeface="Consolas"/>
              <a:cs typeface="Consola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07692" y="4407408"/>
            <a:ext cx="679704" cy="62331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982089" y="4471238"/>
            <a:ext cx="1696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6E664B"/>
                </a:solidFill>
                <a:latin typeface="Consolas"/>
                <a:cs typeface="Consolas"/>
              </a:rPr>
              <a:t>&gt;=</a:t>
            </a:r>
            <a:endParaRPr sz="2200">
              <a:latin typeface="Consolas"/>
              <a:cs typeface="Consola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726179" y="4407408"/>
            <a:ext cx="3185160" cy="623570"/>
            <a:chOff x="3726179" y="4407408"/>
            <a:chExt cx="3185160" cy="623570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6179" y="4407408"/>
              <a:ext cx="1321308" cy="6233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5631" y="4407408"/>
              <a:ext cx="2235708" cy="62331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682301" y="4469713"/>
            <a:ext cx="34036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95"/>
              </a:spcBef>
            </a:pPr>
            <a:r>
              <a:rPr sz="2200" b="1" spc="-20" dirty="0">
                <a:solidFill>
                  <a:srgbClr val="6E664B"/>
                </a:solidFill>
                <a:latin typeface="Calibri"/>
                <a:cs typeface="Calibri"/>
              </a:rPr>
              <a:t>Greater</a:t>
            </a:r>
            <a:r>
              <a:rPr sz="2200" b="1" spc="25" dirty="0">
                <a:solidFill>
                  <a:srgbClr val="6E664B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6E664B"/>
                </a:solidFill>
                <a:latin typeface="Calibri"/>
                <a:cs typeface="Calibri"/>
              </a:rPr>
              <a:t>than</a:t>
            </a:r>
            <a:r>
              <a:rPr sz="2200" b="1" spc="5" dirty="0">
                <a:solidFill>
                  <a:srgbClr val="6E664B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6E664B"/>
                </a:solidFill>
                <a:latin typeface="Calibri"/>
                <a:cs typeface="Calibri"/>
              </a:rPr>
              <a:t>or</a:t>
            </a:r>
            <a:r>
              <a:rPr sz="2200" b="1" spc="10" dirty="0">
                <a:solidFill>
                  <a:srgbClr val="6E664B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6E664B"/>
                </a:solidFill>
                <a:latin typeface="Calibri"/>
                <a:cs typeface="Calibri"/>
              </a:rPr>
              <a:t>equal</a:t>
            </a:r>
            <a:r>
              <a:rPr sz="2200" b="1" spc="5" dirty="0">
                <a:solidFill>
                  <a:srgbClr val="6E664B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6E664B"/>
                </a:solidFill>
                <a:latin typeface="Calibri"/>
                <a:cs typeface="Calibri"/>
              </a:rPr>
              <a:t>to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768852" y="4890515"/>
            <a:ext cx="2780030" cy="623570"/>
            <a:chOff x="3768852" y="4890515"/>
            <a:chExt cx="2780030" cy="623570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8852" y="4890515"/>
              <a:ext cx="915924" cy="6233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2920" y="4890515"/>
              <a:ext cx="2235707" cy="62331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679952" y="4901685"/>
            <a:ext cx="3406775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495"/>
              </a:spcBef>
            </a:pPr>
            <a:r>
              <a:rPr sz="2200" b="1" spc="-5" dirty="0">
                <a:solidFill>
                  <a:srgbClr val="6E664B"/>
                </a:solidFill>
                <a:latin typeface="Calibri"/>
                <a:cs typeface="Calibri"/>
              </a:rPr>
              <a:t>Less</a:t>
            </a:r>
            <a:r>
              <a:rPr sz="2200" b="1" spc="-15" dirty="0">
                <a:solidFill>
                  <a:srgbClr val="6E664B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6E664B"/>
                </a:solidFill>
                <a:latin typeface="Calibri"/>
                <a:cs typeface="Calibri"/>
              </a:rPr>
              <a:t>than or</a:t>
            </a:r>
            <a:r>
              <a:rPr sz="2200" b="1" dirty="0">
                <a:solidFill>
                  <a:srgbClr val="6E664B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6E664B"/>
                </a:solidFill>
                <a:latin typeface="Calibri"/>
                <a:cs typeface="Calibri"/>
              </a:rPr>
              <a:t>equal</a:t>
            </a:r>
            <a:r>
              <a:rPr sz="2200" b="1" dirty="0">
                <a:solidFill>
                  <a:srgbClr val="6E664B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6E664B"/>
                </a:solidFill>
                <a:latin typeface="Calibri"/>
                <a:cs typeface="Calibri"/>
              </a:rPr>
              <a:t>to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07692" y="5372100"/>
            <a:ext cx="679704" cy="623316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981200" y="5384184"/>
            <a:ext cx="1699260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505"/>
              </a:spcBef>
            </a:pPr>
            <a:r>
              <a:rPr sz="2200" b="1" spc="-5" dirty="0">
                <a:solidFill>
                  <a:srgbClr val="6E664B"/>
                </a:solidFill>
                <a:latin typeface="Consolas"/>
                <a:cs typeface="Consolas"/>
              </a:rPr>
              <a:t>==</a:t>
            </a:r>
            <a:endParaRPr sz="2200">
              <a:latin typeface="Consolas"/>
              <a:cs typeface="Consolas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68852" y="5372100"/>
            <a:ext cx="1007363" cy="623316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3679952" y="5384184"/>
            <a:ext cx="3406775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495"/>
              </a:spcBef>
            </a:pPr>
            <a:r>
              <a:rPr sz="2200" b="1" spc="-15" dirty="0">
                <a:solidFill>
                  <a:srgbClr val="6E664B"/>
                </a:solidFill>
                <a:latin typeface="Calibri"/>
                <a:cs typeface="Calibri"/>
              </a:rPr>
              <a:t>Equal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107692" y="5855208"/>
            <a:ext cx="679704" cy="623316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981200" y="5866682"/>
            <a:ext cx="1699260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505"/>
              </a:spcBef>
            </a:pPr>
            <a:r>
              <a:rPr sz="2200" b="1" spc="-5" dirty="0">
                <a:solidFill>
                  <a:srgbClr val="6E664B"/>
                </a:solidFill>
                <a:latin typeface="Consolas"/>
                <a:cs typeface="Consolas"/>
              </a:rPr>
              <a:t>!=</a:t>
            </a:r>
            <a:endParaRPr sz="2200">
              <a:latin typeface="Consolas"/>
              <a:cs typeface="Consola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768852" y="5855208"/>
            <a:ext cx="1511935" cy="623570"/>
            <a:chOff x="3768852" y="5855208"/>
            <a:chExt cx="1511935" cy="623570"/>
          </a:xfrm>
        </p:grpSpPr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68852" y="5855208"/>
              <a:ext cx="867155" cy="6233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64152" y="5855208"/>
              <a:ext cx="1016508" cy="62331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679952" y="5866682"/>
            <a:ext cx="3406775" cy="482600"/>
          </a:xfrm>
          <a:prstGeom prst="rect">
            <a:avLst/>
          </a:prstGeom>
          <a:ln w="3175">
            <a:solidFill>
              <a:srgbClr val="F4EBDF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495"/>
              </a:spcBef>
            </a:pPr>
            <a:r>
              <a:rPr sz="2200" b="1" spc="-5" dirty="0">
                <a:solidFill>
                  <a:srgbClr val="6E664B"/>
                </a:solidFill>
                <a:latin typeface="Calibri"/>
                <a:cs typeface="Calibri"/>
              </a:rPr>
              <a:t>Not</a:t>
            </a:r>
            <a:r>
              <a:rPr sz="2200" b="1" spc="-20" dirty="0">
                <a:solidFill>
                  <a:srgbClr val="6E664B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6E664B"/>
                </a:solidFill>
                <a:latin typeface="Calibri"/>
                <a:cs typeface="Calibri"/>
              </a:rPr>
              <a:t>equal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535940" y="453974"/>
            <a:ext cx="649541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Co</a:t>
            </a:r>
            <a:r>
              <a:rPr spc="-100" dirty="0"/>
              <a:t>n</a:t>
            </a:r>
            <a:r>
              <a:rPr spc="-110" dirty="0"/>
              <a:t>di</a:t>
            </a:r>
            <a:r>
              <a:rPr spc="-100" dirty="0"/>
              <a:t>t</a:t>
            </a:r>
            <a:r>
              <a:rPr spc="-110" dirty="0"/>
              <a:t>io</a:t>
            </a:r>
            <a:r>
              <a:rPr spc="-100" dirty="0"/>
              <a:t>n</a:t>
            </a:r>
            <a:r>
              <a:rPr spc="-105" dirty="0"/>
              <a:t>a</a:t>
            </a:r>
            <a:r>
              <a:rPr spc="-5" dirty="0"/>
              <a:t>l</a:t>
            </a:r>
            <a:r>
              <a:rPr spc="-220" dirty="0"/>
              <a:t> </a:t>
            </a:r>
            <a:r>
              <a:rPr spc="-105" dirty="0"/>
              <a:t>S</a:t>
            </a:r>
            <a:r>
              <a:rPr spc="-100" dirty="0"/>
              <a:t>t</a:t>
            </a:r>
            <a:r>
              <a:rPr spc="-105" dirty="0"/>
              <a:t>a</a:t>
            </a:r>
            <a:r>
              <a:rPr spc="-135" dirty="0"/>
              <a:t>t</a:t>
            </a:r>
            <a:r>
              <a:rPr spc="-105" dirty="0"/>
              <a:t>e</a:t>
            </a:r>
            <a:r>
              <a:rPr spc="-100" dirty="0"/>
              <a:t>m</a:t>
            </a:r>
            <a:r>
              <a:rPr spc="-105" dirty="0"/>
              <a:t>e</a:t>
            </a:r>
            <a:r>
              <a:rPr spc="-100" dirty="0"/>
              <a:t>n</a:t>
            </a:r>
            <a:r>
              <a:rPr spc="-5" dirty="0"/>
              <a:t>t</a:t>
            </a:r>
            <a:r>
              <a:rPr spc="-210" dirty="0"/>
              <a:t> </a:t>
            </a:r>
            <a:r>
              <a:rPr spc="-105" dirty="0"/>
              <a:t>(</a:t>
            </a:r>
            <a:r>
              <a:rPr spc="-100" dirty="0">
                <a:latin typeface="Consolas"/>
                <a:cs typeface="Consolas"/>
              </a:rPr>
              <a:t>i</a:t>
            </a:r>
            <a:r>
              <a:rPr spc="-95" dirty="0">
                <a:latin typeface="Consolas"/>
                <a:cs typeface="Consolas"/>
              </a:rPr>
              <a:t>f</a:t>
            </a:r>
            <a:r>
              <a:rPr spc="-5" dirty="0"/>
              <a:t>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8200" y="1371600"/>
            <a:ext cx="7467600" cy="1446530"/>
          </a:xfrm>
          <a:prstGeom prst="rect">
            <a:avLst/>
          </a:prstGeom>
          <a:solidFill>
            <a:srgbClr val="E9D9BD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unitPrice</a:t>
            </a:r>
            <a:r>
              <a:rPr sz="2200" b="1" spc="-2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200" b="1" spc="-2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1.30;</a:t>
            </a:r>
            <a:endParaRPr sz="2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if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(quantity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&gt;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100) {</a:t>
            </a:r>
            <a:endParaRPr sz="2200">
              <a:latin typeface="Consolas"/>
              <a:cs typeface="Consolas"/>
            </a:endParaRPr>
          </a:p>
          <a:p>
            <a:pPr marL="399415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unitPrice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=</a:t>
            </a:r>
            <a:r>
              <a:rPr sz="2200" b="1" spc="-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1.20;</a:t>
            </a:r>
            <a:endParaRPr sz="2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}</a:t>
            </a:r>
            <a:endParaRPr sz="22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1292662"/>
          </a:xfrm>
        </p:spPr>
        <p:txBody>
          <a:bodyPr/>
          <a:lstStyle/>
          <a:p>
            <a:r>
              <a:rPr lang="en-US" sz="2800" dirty="0"/>
              <a:t>Create a JavaScript function that takes a grade as an input and prints out a message indicating whether the grade is passing or failing.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297180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checkGrade</a:t>
            </a:r>
            <a:r>
              <a:rPr lang="en-US" dirty="0"/>
              <a:t>(grade) {</a:t>
            </a:r>
          </a:p>
          <a:p>
            <a:r>
              <a:rPr lang="en-US" dirty="0"/>
              <a:t>    if (grade &gt;= 50) {</a:t>
            </a:r>
          </a:p>
          <a:p>
            <a:r>
              <a:rPr lang="en-US" dirty="0"/>
              <a:t>        console.log("Passing grade!");</a:t>
            </a:r>
          </a:p>
          <a:p>
            <a:r>
              <a:rPr lang="en-US" dirty="0"/>
              <a:t>    } else {</a:t>
            </a:r>
          </a:p>
          <a:p>
            <a:r>
              <a:rPr lang="en-US" dirty="0"/>
              <a:t>        console.log("Failing grade.");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// Example usage:</a:t>
            </a:r>
          </a:p>
          <a:p>
            <a:r>
              <a:rPr lang="en-US" dirty="0" err="1"/>
              <a:t>checkGrade</a:t>
            </a:r>
            <a:r>
              <a:rPr lang="en-US" dirty="0"/>
              <a:t>(75); // Output: Passing grade!</a:t>
            </a:r>
          </a:p>
          <a:p>
            <a:r>
              <a:rPr lang="en-US" dirty="0" err="1"/>
              <a:t>checkGrade</a:t>
            </a:r>
            <a:r>
              <a:rPr lang="en-US" dirty="0"/>
              <a:t>(45); // Output: Failing grade.</a:t>
            </a:r>
          </a:p>
        </p:txBody>
      </p:sp>
    </p:spTree>
    <p:extLst>
      <p:ext uri="{BB962C8B-B14F-4D97-AF65-F5344CB8AC3E}">
        <p14:creationId xmlns:p14="http://schemas.microsoft.com/office/powerpoint/2010/main" val="67879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1859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0" dirty="0"/>
              <a:t>S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35" dirty="0"/>
              <a:t>t</a:t>
            </a:r>
            <a:r>
              <a:rPr spc="-105" dirty="0"/>
              <a:t>c</a:t>
            </a:r>
            <a:r>
              <a:rPr spc="-5" dirty="0"/>
              <a:t>h</a:t>
            </a:r>
            <a:r>
              <a:rPr spc="-229" dirty="0"/>
              <a:t> </a:t>
            </a:r>
            <a:r>
              <a:rPr spc="-105" dirty="0"/>
              <a:t>S</a:t>
            </a:r>
            <a:r>
              <a:rPr spc="-100" dirty="0"/>
              <a:t>t</a:t>
            </a:r>
            <a:r>
              <a:rPr spc="-105" dirty="0"/>
              <a:t>a</a:t>
            </a:r>
            <a:r>
              <a:rPr spc="-135" dirty="0"/>
              <a:t>t</a:t>
            </a:r>
            <a:r>
              <a:rPr spc="-105" dirty="0"/>
              <a:t>e</a:t>
            </a:r>
            <a:r>
              <a:rPr spc="-100" dirty="0"/>
              <a:t>m</a:t>
            </a:r>
            <a:r>
              <a:rPr spc="-105" dirty="0"/>
              <a:t>e</a:t>
            </a:r>
            <a:r>
              <a:rPr spc="-100" dirty="0"/>
              <a:t>n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464310"/>
            <a:ext cx="47726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484230"/>
                </a:solidFill>
                <a:latin typeface="Consolas"/>
                <a:cs typeface="Consolas"/>
              </a:rPr>
              <a:t>switch</a:t>
            </a:r>
            <a:r>
              <a:rPr sz="2200" b="1" spc="-705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statement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works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like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C#: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1974" y="1884299"/>
            <a:ext cx="7861300" cy="4646930"/>
            <a:chOff x="603504" y="1860804"/>
            <a:chExt cx="7861300" cy="4646930"/>
          </a:xfrm>
        </p:grpSpPr>
        <p:sp>
          <p:nvSpPr>
            <p:cNvPr id="6" name="object 6"/>
            <p:cNvSpPr/>
            <p:nvPr/>
          </p:nvSpPr>
          <p:spPr>
            <a:xfrm>
              <a:off x="685800" y="1905025"/>
              <a:ext cx="7772400" cy="4493895"/>
            </a:xfrm>
            <a:custGeom>
              <a:avLst/>
              <a:gdLst/>
              <a:ahLst/>
              <a:cxnLst/>
              <a:rect l="l" t="t" r="r" b="b"/>
              <a:pathLst>
                <a:path w="7772400" h="4493895">
                  <a:moveTo>
                    <a:pt x="7772400" y="0"/>
                  </a:moveTo>
                  <a:lnTo>
                    <a:pt x="0" y="0"/>
                  </a:lnTo>
                  <a:lnTo>
                    <a:pt x="0" y="4493514"/>
                  </a:lnTo>
                  <a:lnTo>
                    <a:pt x="7772400" y="4493514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5800" y="1905025"/>
              <a:ext cx="7772400" cy="4493895"/>
            </a:xfrm>
            <a:custGeom>
              <a:avLst/>
              <a:gdLst/>
              <a:ahLst/>
              <a:cxnLst/>
              <a:rect l="l" t="t" r="r" b="b"/>
              <a:pathLst>
                <a:path w="7772400" h="4493895">
                  <a:moveTo>
                    <a:pt x="0" y="4493514"/>
                  </a:moveTo>
                  <a:lnTo>
                    <a:pt x="7772400" y="4493514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4493514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504" y="1860804"/>
              <a:ext cx="3296412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2196084"/>
              <a:ext cx="1603248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200" y="2531364"/>
              <a:ext cx="2680716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2866644"/>
              <a:ext cx="1295400" cy="623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352" y="3201924"/>
              <a:ext cx="1757172" cy="6233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200" y="3537204"/>
              <a:ext cx="3450336" cy="6233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3872483"/>
              <a:ext cx="1295400" cy="6233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352" y="4207764"/>
              <a:ext cx="1911096" cy="6233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200" y="4543044"/>
              <a:ext cx="2680716" cy="6233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4878324"/>
              <a:ext cx="1295400" cy="6233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352" y="5213604"/>
              <a:ext cx="1603248" cy="6233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9200" y="5548883"/>
              <a:ext cx="5451348" cy="6233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504" y="5884163"/>
              <a:ext cx="525780" cy="62331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64540" y="1923033"/>
            <a:ext cx="3726815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0675" marR="775970" indent="-30861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switch (variable)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{ </a:t>
            </a:r>
            <a:r>
              <a:rPr sz="2200" b="1" spc="-120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case 1:</a:t>
            </a:r>
            <a:endParaRPr sz="2200">
              <a:latin typeface="Consolas"/>
              <a:cs typeface="Consolas"/>
            </a:endParaRPr>
          </a:p>
          <a:p>
            <a:pPr marL="628650" marR="77660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//</a:t>
            </a:r>
            <a:r>
              <a:rPr sz="2200" b="1" spc="-3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do</a:t>
            </a:r>
            <a:r>
              <a:rPr sz="2200" b="1" spc="-2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something </a:t>
            </a:r>
            <a:r>
              <a:rPr sz="2200" b="1" spc="-119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break;</a:t>
            </a:r>
            <a:endParaRPr sz="2200">
              <a:latin typeface="Consolas"/>
              <a:cs typeface="Consolas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case</a:t>
            </a:r>
            <a:r>
              <a:rPr sz="2200" b="1" spc="-4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'a':</a:t>
            </a:r>
            <a:endParaRPr sz="220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//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do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something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else</a:t>
            </a:r>
            <a:endParaRPr sz="2200">
              <a:latin typeface="Consolas"/>
              <a:cs typeface="Consolas"/>
            </a:endParaRPr>
          </a:p>
          <a:p>
            <a:pPr marL="320675" marR="1855470" indent="30734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break; 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case</a:t>
            </a:r>
            <a:r>
              <a:rPr sz="2200" b="1" spc="-7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3.14:</a:t>
            </a:r>
            <a:endParaRPr sz="2200">
              <a:latin typeface="Consolas"/>
              <a:cs typeface="Consolas"/>
            </a:endParaRPr>
          </a:p>
          <a:p>
            <a:pPr marL="628650" marR="77597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//</a:t>
            </a:r>
            <a:r>
              <a:rPr sz="2200" b="1" spc="-3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another</a:t>
            </a:r>
            <a:r>
              <a:rPr sz="2200" b="1" spc="-2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code </a:t>
            </a:r>
            <a:r>
              <a:rPr sz="2200" b="1" spc="-119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break;</a:t>
            </a:r>
            <a:endParaRPr sz="2200">
              <a:latin typeface="Consolas"/>
              <a:cs typeface="Consolas"/>
            </a:endParaRPr>
          </a:p>
          <a:p>
            <a:pPr marL="32067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default: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540" y="5612079"/>
            <a:ext cx="57321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// something completely different</a:t>
            </a:r>
            <a:endParaRPr sz="2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}</a:t>
            </a:r>
            <a:endParaRPr sz="2200">
              <a:latin typeface="Consolas"/>
              <a:cs typeface="Consola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07408" y="1836420"/>
            <a:ext cx="3957954" cy="789940"/>
            <a:chOff x="4407408" y="1836420"/>
            <a:chExt cx="3957954" cy="78994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7408" y="1836420"/>
              <a:ext cx="1420367" cy="7894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8384" y="1836420"/>
              <a:ext cx="577596" cy="7894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6588" y="1836420"/>
              <a:ext cx="2898648" cy="78943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616322" y="1915490"/>
            <a:ext cx="3518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2E2B1F"/>
                </a:solidFill>
                <a:latin typeface="Calibri"/>
                <a:cs typeface="Calibri"/>
                <a:hlinkClick r:id="rId16" action="ppaction://hlinkfile"/>
              </a:rPr>
              <a:t>switch-statements.html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0"/>
            <a:ext cx="49561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0" dirty="0"/>
              <a:t>S</a:t>
            </a:r>
            <a:r>
              <a:rPr spc="-95" dirty="0"/>
              <a:t>w</a:t>
            </a:r>
            <a:r>
              <a:rPr spc="-110" dirty="0"/>
              <a:t>i</a:t>
            </a:r>
            <a:r>
              <a:rPr spc="-135" dirty="0"/>
              <a:t>t</a:t>
            </a:r>
            <a:r>
              <a:rPr spc="-105" dirty="0"/>
              <a:t>c</a:t>
            </a:r>
            <a:r>
              <a:rPr spc="-5" dirty="0"/>
              <a:t>h</a:t>
            </a:r>
            <a:r>
              <a:rPr spc="-229" dirty="0"/>
              <a:t> </a:t>
            </a:r>
            <a:r>
              <a:rPr spc="-105" dirty="0"/>
              <a:t>ca</a:t>
            </a:r>
            <a:r>
              <a:rPr spc="-100" dirty="0"/>
              <a:t>s</a:t>
            </a:r>
            <a:r>
              <a:rPr spc="-5" dirty="0"/>
              <a:t>e</a:t>
            </a:r>
            <a:r>
              <a:rPr spc="-210" dirty="0"/>
              <a:t> </a:t>
            </a:r>
            <a:r>
              <a:rPr spc="-105" dirty="0"/>
              <a:t>E</a:t>
            </a:r>
            <a:r>
              <a:rPr spc="-165" dirty="0"/>
              <a:t>x</a:t>
            </a:r>
            <a:r>
              <a:rPr spc="-105" dirty="0"/>
              <a:t>a</a:t>
            </a:r>
            <a:r>
              <a:rPr spc="-95" dirty="0"/>
              <a:t>m</a:t>
            </a:r>
            <a:r>
              <a:rPr spc="-105" dirty="0"/>
              <a:t>p</a:t>
            </a:r>
            <a:r>
              <a:rPr spc="-100" dirty="0"/>
              <a:t>l</a:t>
            </a:r>
            <a:r>
              <a:rPr spc="-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838199"/>
            <a:ext cx="6324600" cy="6019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47602" y="373097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3700" b="1" dirty="0">
                <a:sym typeface="Times New Roman"/>
              </a:rPr>
              <a:t>JavaScript – Introduction</a:t>
            </a:r>
            <a:endParaRPr sz="3700" b="1" dirty="0"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381000" y="1447800"/>
            <a:ext cx="7688700" cy="4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programming language designed for web pages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embedded directly into HTML Pages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interpreted, client-side, event based language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dynamic, lightweight and case-sensitive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3048000"/>
            <a:ext cx="3256904" cy="2470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180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7331" y="2673095"/>
            <a:ext cx="1993392" cy="26045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14852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L</a:t>
            </a:r>
            <a:r>
              <a:rPr spc="-110" dirty="0"/>
              <a:t>oo</a:t>
            </a:r>
            <a:r>
              <a:rPr spc="-105" dirty="0"/>
              <a:t>p</a:t>
            </a:r>
            <a:r>
              <a:rPr spc="-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54901"/>
            <a:ext cx="3633470" cy="20612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A9A47B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Like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C#</a:t>
            </a:r>
            <a:endParaRPr sz="2200" dirty="0">
              <a:latin typeface="Calibri"/>
              <a:cs typeface="Calibri"/>
            </a:endParaRPr>
          </a:p>
          <a:p>
            <a:pPr marL="995680" lvl="1" indent="-343535">
              <a:lnSpc>
                <a:spcPct val="100000"/>
              </a:lnSpc>
              <a:spcBef>
                <a:spcPts val="670"/>
              </a:spcBef>
              <a:buClr>
                <a:srgbClr val="2E2B1F"/>
              </a:buClr>
              <a:buFont typeface="Arial MT"/>
              <a:buChar char="•"/>
              <a:tabLst>
                <a:tab pos="995680" algn="l"/>
                <a:tab pos="996315" algn="l"/>
              </a:tabLst>
            </a:pPr>
            <a:r>
              <a:rPr sz="3000" spc="-10" dirty="0">
                <a:solidFill>
                  <a:srgbClr val="484230"/>
                </a:solidFill>
                <a:latin typeface="Consolas"/>
                <a:cs typeface="Consolas"/>
              </a:rPr>
              <a:t>fo</a:t>
            </a:r>
            <a:r>
              <a:rPr sz="3000" dirty="0">
                <a:solidFill>
                  <a:srgbClr val="484230"/>
                </a:solidFill>
                <a:latin typeface="Consolas"/>
                <a:cs typeface="Consolas"/>
              </a:rPr>
              <a:t>r</a:t>
            </a:r>
            <a:r>
              <a:rPr sz="3000" spc="-965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484230"/>
                </a:solidFill>
                <a:latin typeface="Calibri"/>
                <a:cs typeface="Calibri"/>
              </a:rPr>
              <a:t>loop</a:t>
            </a:r>
            <a:endParaRPr sz="3000" dirty="0">
              <a:latin typeface="Calibri"/>
              <a:cs typeface="Calibri"/>
            </a:endParaRPr>
          </a:p>
          <a:p>
            <a:pPr marL="995680" lvl="1" indent="-343535">
              <a:lnSpc>
                <a:spcPct val="100000"/>
              </a:lnSpc>
              <a:spcBef>
                <a:spcPts val="720"/>
              </a:spcBef>
              <a:buClr>
                <a:srgbClr val="2E2B1F"/>
              </a:buClr>
              <a:buFont typeface="Arial MT"/>
              <a:buChar char="•"/>
              <a:tabLst>
                <a:tab pos="995680" algn="l"/>
                <a:tab pos="996315" algn="l"/>
              </a:tabLst>
            </a:pPr>
            <a:r>
              <a:rPr sz="3000" spc="-10" dirty="0">
                <a:solidFill>
                  <a:srgbClr val="484230"/>
                </a:solidFill>
                <a:latin typeface="Consolas"/>
                <a:cs typeface="Consolas"/>
              </a:rPr>
              <a:t>whil</a:t>
            </a:r>
            <a:r>
              <a:rPr sz="3000" dirty="0">
                <a:solidFill>
                  <a:srgbClr val="484230"/>
                </a:solidFill>
                <a:latin typeface="Consolas"/>
                <a:cs typeface="Consolas"/>
              </a:rPr>
              <a:t>e</a:t>
            </a:r>
            <a:r>
              <a:rPr sz="3000" spc="-950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484230"/>
                </a:solidFill>
                <a:latin typeface="Calibri"/>
                <a:cs typeface="Calibri"/>
              </a:rPr>
              <a:t>loop</a:t>
            </a:r>
            <a:endParaRPr sz="3000" dirty="0">
              <a:latin typeface="Calibri"/>
              <a:cs typeface="Calibri"/>
            </a:endParaRPr>
          </a:p>
          <a:p>
            <a:pPr marL="995680" lvl="1" indent="-343535">
              <a:lnSpc>
                <a:spcPct val="100000"/>
              </a:lnSpc>
              <a:spcBef>
                <a:spcPts val="720"/>
              </a:spcBef>
              <a:buClr>
                <a:srgbClr val="2E2B1F"/>
              </a:buClr>
              <a:buFont typeface="Arial MT"/>
              <a:buChar char="•"/>
              <a:tabLst>
                <a:tab pos="995680" algn="l"/>
                <a:tab pos="996315" algn="l"/>
              </a:tabLst>
            </a:pPr>
            <a:r>
              <a:rPr sz="3000" spc="-10" dirty="0">
                <a:solidFill>
                  <a:srgbClr val="484230"/>
                </a:solidFill>
                <a:latin typeface="Consolas"/>
                <a:cs typeface="Consolas"/>
              </a:rPr>
              <a:t>d</a:t>
            </a:r>
            <a:r>
              <a:rPr sz="3000" dirty="0">
                <a:solidFill>
                  <a:srgbClr val="484230"/>
                </a:solidFill>
                <a:latin typeface="Consolas"/>
                <a:cs typeface="Consolas"/>
              </a:rPr>
              <a:t>o</a:t>
            </a:r>
            <a:r>
              <a:rPr sz="3000" spc="-975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484230"/>
                </a:solidFill>
                <a:latin typeface="Consolas"/>
                <a:cs typeface="Consolas"/>
              </a:rPr>
              <a:t>…</a:t>
            </a:r>
            <a:r>
              <a:rPr sz="3000" spc="-975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3000" spc="-10" dirty="0">
                <a:solidFill>
                  <a:srgbClr val="484230"/>
                </a:solidFill>
                <a:latin typeface="Consolas"/>
                <a:cs typeface="Consolas"/>
              </a:rPr>
              <a:t>whil</a:t>
            </a:r>
            <a:r>
              <a:rPr sz="3000" dirty="0">
                <a:solidFill>
                  <a:srgbClr val="484230"/>
                </a:solidFill>
                <a:latin typeface="Consolas"/>
                <a:cs typeface="Consolas"/>
              </a:rPr>
              <a:t>e</a:t>
            </a:r>
            <a:r>
              <a:rPr sz="3000" spc="-944" dirty="0">
                <a:solidFill>
                  <a:srgbClr val="484230"/>
                </a:solidFill>
                <a:latin typeface="Consolas"/>
                <a:cs typeface="Consolas"/>
              </a:rPr>
              <a:t> </a:t>
            </a:r>
            <a:r>
              <a:rPr sz="3000" dirty="0">
                <a:solidFill>
                  <a:srgbClr val="484230"/>
                </a:solidFill>
                <a:latin typeface="Calibri"/>
                <a:cs typeface="Calibri"/>
              </a:rPr>
              <a:t>loop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9704" y="3578352"/>
            <a:ext cx="7708900" cy="3279775"/>
            <a:chOff x="679704" y="3578352"/>
            <a:chExt cx="7708900" cy="3279775"/>
          </a:xfrm>
        </p:grpSpPr>
        <p:sp>
          <p:nvSpPr>
            <p:cNvPr id="7" name="object 7"/>
            <p:cNvSpPr/>
            <p:nvPr/>
          </p:nvSpPr>
          <p:spPr>
            <a:xfrm>
              <a:off x="762000" y="3623090"/>
              <a:ext cx="7620000" cy="3139440"/>
            </a:xfrm>
            <a:custGeom>
              <a:avLst/>
              <a:gdLst/>
              <a:ahLst/>
              <a:cxnLst/>
              <a:rect l="l" t="t" r="r" b="b"/>
              <a:pathLst>
                <a:path w="7620000" h="3139440">
                  <a:moveTo>
                    <a:pt x="7620000" y="0"/>
                  </a:moveTo>
                  <a:lnTo>
                    <a:pt x="0" y="0"/>
                  </a:lnTo>
                  <a:lnTo>
                    <a:pt x="0" y="3139313"/>
                  </a:lnTo>
                  <a:lnTo>
                    <a:pt x="7620000" y="3139313"/>
                  </a:lnTo>
                  <a:lnTo>
                    <a:pt x="7620000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000" y="3623090"/>
              <a:ext cx="7620000" cy="3139440"/>
            </a:xfrm>
            <a:custGeom>
              <a:avLst/>
              <a:gdLst/>
              <a:ahLst/>
              <a:cxnLst/>
              <a:rect l="l" t="t" r="r" b="b"/>
              <a:pathLst>
                <a:path w="7620000" h="3139440">
                  <a:moveTo>
                    <a:pt x="0" y="3139313"/>
                  </a:moveTo>
                  <a:lnTo>
                    <a:pt x="7620000" y="3139313"/>
                  </a:lnTo>
                  <a:lnTo>
                    <a:pt x="7620000" y="0"/>
                  </a:lnTo>
                  <a:lnTo>
                    <a:pt x="0" y="0"/>
                  </a:lnTo>
                  <a:lnTo>
                    <a:pt x="0" y="3139313"/>
                  </a:lnTo>
                  <a:close/>
                </a:path>
              </a:pathLst>
            </a:custGeom>
            <a:ln w="12699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704" y="3578352"/>
              <a:ext cx="2218944" cy="6233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704" y="3913632"/>
              <a:ext cx="5605272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3119" y="3913632"/>
              <a:ext cx="833627" cy="623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704" y="4248912"/>
              <a:ext cx="525780" cy="6233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552" y="4584192"/>
              <a:ext cx="2372868" cy="6233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8564" y="4584192"/>
              <a:ext cx="679703" cy="6233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704" y="4919472"/>
              <a:ext cx="525780" cy="6233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04" y="5254752"/>
              <a:ext cx="3450336" cy="6233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704" y="5590032"/>
              <a:ext cx="525780" cy="6233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7552" y="5925312"/>
              <a:ext cx="2680716" cy="6233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6411" y="5925312"/>
              <a:ext cx="679703" cy="6233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9704" y="6260590"/>
              <a:ext cx="525780" cy="59740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40739" y="3641597"/>
            <a:ext cx="5722620" cy="3042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var</a:t>
            </a:r>
            <a:r>
              <a:rPr sz="2200" b="1" spc="-4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counter;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for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(counter=0;</a:t>
            </a:r>
            <a:r>
              <a:rPr sz="2200" b="1" spc="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counter&lt;4;</a:t>
            </a:r>
            <a:r>
              <a:rPr sz="2200" b="1" spc="1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counter++)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{</a:t>
            </a:r>
            <a:endParaRPr sz="2200" dirty="0">
              <a:latin typeface="Consolas"/>
              <a:cs typeface="Consolas"/>
            </a:endParaRPr>
          </a:p>
          <a:p>
            <a:pPr marL="32067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alert(counter);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}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while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(counter</a:t>
            </a: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 &lt; </a:t>
            </a: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5)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{</a:t>
            </a:r>
            <a:endParaRPr sz="2200" dirty="0">
              <a:latin typeface="Consolas"/>
              <a:cs typeface="Consolas"/>
            </a:endParaRPr>
          </a:p>
          <a:p>
            <a:pPr marL="320675">
              <a:lnSpc>
                <a:spcPct val="100000"/>
              </a:lnSpc>
            </a:pPr>
            <a:r>
              <a:rPr sz="2200" b="1" dirty="0">
                <a:solidFill>
                  <a:srgbClr val="00AFEF"/>
                </a:solidFill>
                <a:latin typeface="Consolas"/>
                <a:cs typeface="Consolas"/>
              </a:rPr>
              <a:t>alert(++counter);</a:t>
            </a:r>
            <a:endParaRPr sz="22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FEF"/>
                </a:solidFill>
                <a:latin typeface="Consolas"/>
                <a:cs typeface="Consolas"/>
              </a:rPr>
              <a:t>}</a:t>
            </a:r>
            <a:endParaRPr sz="2200" dirty="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88608" y="5679947"/>
            <a:ext cx="2049780" cy="789940"/>
            <a:chOff x="6388608" y="5679947"/>
            <a:chExt cx="2049780" cy="78994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88608" y="5679947"/>
              <a:ext cx="556260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75476" y="5679947"/>
              <a:ext cx="1962912" cy="78943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598666" y="5760211"/>
            <a:ext cx="1605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  <a:hlinkClick r:id="rId15" action="ppaction://hlinkfile"/>
              </a:rPr>
              <a:t>loops.html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70476" y="608076"/>
            <a:ext cx="2120265" cy="2414270"/>
            <a:chOff x="4570476" y="608076"/>
            <a:chExt cx="2120265" cy="2414270"/>
          </a:xfrm>
        </p:grpSpPr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6384" y="633984"/>
              <a:ext cx="2093975" cy="23881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70476" y="608076"/>
              <a:ext cx="2093976" cy="23896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8552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W</a:t>
            </a:r>
            <a:r>
              <a:rPr spc="-110" dirty="0"/>
              <a:t>hi</a:t>
            </a:r>
            <a:r>
              <a:rPr spc="-100" dirty="0"/>
              <a:t>l</a:t>
            </a:r>
            <a:r>
              <a:rPr spc="-110" dirty="0"/>
              <a:t>e</a:t>
            </a:r>
            <a:r>
              <a:rPr spc="-105" dirty="0"/>
              <a:t>-</a:t>
            </a:r>
            <a:r>
              <a:rPr spc="-100" dirty="0"/>
              <a:t>l</a:t>
            </a:r>
            <a:r>
              <a:rPr spc="-110" dirty="0"/>
              <a:t>oo</a:t>
            </a:r>
            <a:r>
              <a:rPr spc="-5" dirty="0"/>
              <a:t>p</a:t>
            </a:r>
            <a:r>
              <a:rPr spc="-210" dirty="0"/>
              <a:t> </a:t>
            </a:r>
            <a:r>
              <a:rPr spc="-110" dirty="0"/>
              <a:t>E</a:t>
            </a:r>
            <a:r>
              <a:rPr spc="-165" dirty="0"/>
              <a:t>x</a:t>
            </a:r>
            <a:r>
              <a:rPr spc="-105" dirty="0"/>
              <a:t>a</a:t>
            </a:r>
            <a:r>
              <a:rPr spc="-100" dirty="0"/>
              <a:t>m</a:t>
            </a:r>
            <a:r>
              <a:rPr spc="-105" dirty="0"/>
              <a:t>p</a:t>
            </a:r>
            <a:r>
              <a:rPr spc="-100" dirty="0"/>
              <a:t>l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6701155" cy="5312993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/>
              <a:t>&lt;!DOCTYPE html&gt;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&lt;</a:t>
            </a:r>
            <a:r>
              <a:rPr lang="en-US" dirty="0"/>
              <a:t>html&gt;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&lt;</a:t>
            </a:r>
            <a:r>
              <a:rPr lang="en-US" dirty="0"/>
              <a:t>head&gt;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&lt;</a:t>
            </a:r>
            <a:r>
              <a:rPr lang="en-US" dirty="0"/>
              <a:t>title&gt;While Loop Example&lt;/title&gt;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&lt;/</a:t>
            </a:r>
            <a:r>
              <a:rPr lang="en-US" dirty="0"/>
              <a:t>head&gt;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&lt;</a:t>
            </a:r>
            <a:r>
              <a:rPr lang="en-US" dirty="0"/>
              <a:t>body&gt; &lt;script type="text/</a:t>
            </a:r>
            <a:r>
              <a:rPr lang="en-US" dirty="0" err="1"/>
              <a:t>javascript</a:t>
            </a:r>
            <a:r>
              <a:rPr lang="en-US" dirty="0"/>
              <a:t>"&gt;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count = 0;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err="1" smtClean="0"/>
              <a:t>document.write</a:t>
            </a:r>
            <a:r>
              <a:rPr lang="en-US" dirty="0"/>
              <a:t>("Starting Loop&lt;</a:t>
            </a:r>
            <a:r>
              <a:rPr lang="en-US" dirty="0" err="1"/>
              <a:t>br</a:t>
            </a:r>
            <a:r>
              <a:rPr lang="en-US" dirty="0"/>
              <a:t> /&gt;");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while </a:t>
            </a:r>
            <a:r>
              <a:rPr lang="en-US" dirty="0"/>
              <a:t>(count &lt; 10)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{ </a:t>
            </a:r>
            <a:r>
              <a:rPr lang="en-US" dirty="0" err="1"/>
              <a:t>document.write</a:t>
            </a:r>
            <a:r>
              <a:rPr lang="en-US" dirty="0"/>
              <a:t>("Current Count : " + count + "&lt;</a:t>
            </a:r>
            <a:r>
              <a:rPr lang="en-US" dirty="0" err="1"/>
              <a:t>br</a:t>
            </a:r>
            <a:r>
              <a:rPr lang="en-US" dirty="0"/>
              <a:t> /&gt;");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count</a:t>
            </a:r>
            <a:r>
              <a:rPr lang="en-US" dirty="0"/>
              <a:t>++; </a:t>
            </a:r>
            <a:r>
              <a:rPr lang="en-US" dirty="0" smtClean="0"/>
              <a:t>}</a:t>
            </a: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 </a:t>
            </a:r>
            <a:r>
              <a:rPr lang="en-US" dirty="0" err="1"/>
              <a:t>document.write</a:t>
            </a:r>
            <a:r>
              <a:rPr lang="en-US" dirty="0"/>
              <a:t>("Loop stopped</a:t>
            </a:r>
            <a:r>
              <a:rPr lang="en-US" dirty="0" smtClean="0"/>
              <a:t>!");</a:t>
            </a: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 </a:t>
            </a:r>
            <a:r>
              <a:rPr lang="en-US" dirty="0"/>
              <a:t>&lt;/script&gt;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&lt;/</a:t>
            </a:r>
            <a:r>
              <a:rPr lang="en-US" dirty="0"/>
              <a:t>body&gt; </a:t>
            </a:r>
            <a:endParaRPr lang="en-US" dirty="0" smtClean="0"/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 smtClean="0"/>
              <a:t>&lt;/</a:t>
            </a:r>
            <a:r>
              <a:rPr lang="en-US" dirty="0"/>
              <a:t>html&gt;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39395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 Write </a:t>
            </a:r>
            <a:r>
              <a:rPr lang="en-US" sz="3200" dirty="0"/>
              <a:t>a JavaScript program that uses a switch statement to print out a message based on the day of the week</a:t>
            </a:r>
            <a:r>
              <a:rPr lang="en-US" sz="3200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Create </a:t>
            </a:r>
            <a:r>
              <a:rPr lang="en-US" sz="3200" dirty="0"/>
              <a:t>a JavaScript loop that prints out the numbers from 1 to 10 using a while loop</a:t>
            </a:r>
            <a:r>
              <a:rPr lang="en-US" sz="3200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Write </a:t>
            </a:r>
            <a:r>
              <a:rPr lang="en-US" sz="3200" dirty="0"/>
              <a:t>a JavaScript program that uses a for-in loop to iterate over the properties of an object and print out their values.</a:t>
            </a:r>
          </a:p>
        </p:txBody>
      </p:sp>
    </p:spTree>
    <p:extLst>
      <p:ext uri="{BB962C8B-B14F-4D97-AF65-F5344CB8AC3E}">
        <p14:creationId xmlns:p14="http://schemas.microsoft.com/office/powerpoint/2010/main" val="25986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3844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4977130" cy="83121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structure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–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splitting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parts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Data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comes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in,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processed,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result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returned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5904" y="3116579"/>
            <a:ext cx="4290695" cy="2299970"/>
            <a:chOff x="755904" y="3116579"/>
            <a:chExt cx="4290695" cy="2299970"/>
          </a:xfrm>
        </p:grpSpPr>
        <p:sp>
          <p:nvSpPr>
            <p:cNvPr id="6" name="object 6"/>
            <p:cNvSpPr/>
            <p:nvPr/>
          </p:nvSpPr>
          <p:spPr>
            <a:xfrm>
              <a:off x="838200" y="3160775"/>
              <a:ext cx="4202430" cy="2124075"/>
            </a:xfrm>
            <a:custGeom>
              <a:avLst/>
              <a:gdLst/>
              <a:ahLst/>
              <a:cxnLst/>
              <a:rect l="l" t="t" r="r" b="b"/>
              <a:pathLst>
                <a:path w="4202430" h="2124075">
                  <a:moveTo>
                    <a:pt x="4202049" y="0"/>
                  </a:moveTo>
                  <a:lnTo>
                    <a:pt x="0" y="0"/>
                  </a:lnTo>
                  <a:lnTo>
                    <a:pt x="0" y="2123694"/>
                  </a:lnTo>
                  <a:lnTo>
                    <a:pt x="4202049" y="2123694"/>
                  </a:lnTo>
                  <a:lnTo>
                    <a:pt x="4202049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8200" y="3160775"/>
              <a:ext cx="4202430" cy="2124075"/>
            </a:xfrm>
            <a:custGeom>
              <a:avLst/>
              <a:gdLst/>
              <a:ahLst/>
              <a:cxnLst/>
              <a:rect l="l" t="t" r="r" b="b"/>
              <a:pathLst>
                <a:path w="4202430" h="2124075">
                  <a:moveTo>
                    <a:pt x="0" y="2123694"/>
                  </a:moveTo>
                  <a:lnTo>
                    <a:pt x="4202049" y="2123694"/>
                  </a:lnTo>
                  <a:lnTo>
                    <a:pt x="4202049" y="0"/>
                  </a:lnTo>
                  <a:lnTo>
                    <a:pt x="0" y="0"/>
                  </a:lnTo>
                  <a:lnTo>
                    <a:pt x="0" y="2123694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04" y="3116579"/>
              <a:ext cx="1757172" cy="6233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1220" y="3116579"/>
              <a:ext cx="1757172" cy="6233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6536" y="3116579"/>
              <a:ext cx="1295400" cy="6233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0080" y="3116579"/>
              <a:ext cx="525779" cy="6233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904" y="3451859"/>
              <a:ext cx="525780" cy="6233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600" y="3787139"/>
              <a:ext cx="987551" cy="6233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7295" y="3787139"/>
              <a:ext cx="1295400" cy="6233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600" y="4122419"/>
              <a:ext cx="1295400" cy="6233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5143" y="4122419"/>
              <a:ext cx="1603247" cy="6233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1600" y="4457699"/>
              <a:ext cx="1449324" cy="6233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9068" y="4457699"/>
              <a:ext cx="1603247" cy="6233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5904" y="4792979"/>
              <a:ext cx="525780" cy="62331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836033" y="2657855"/>
            <a:ext cx="3597910" cy="1045844"/>
            <a:chOff x="4836033" y="2657855"/>
            <a:chExt cx="3597910" cy="1045844"/>
          </a:xfrm>
        </p:grpSpPr>
        <p:sp>
          <p:nvSpPr>
            <p:cNvPr id="22" name="object 22"/>
            <p:cNvSpPr/>
            <p:nvPr/>
          </p:nvSpPr>
          <p:spPr>
            <a:xfrm>
              <a:off x="4839208" y="2666999"/>
              <a:ext cx="3467100" cy="919480"/>
            </a:xfrm>
            <a:custGeom>
              <a:avLst/>
              <a:gdLst/>
              <a:ahLst/>
              <a:cxnLst/>
              <a:rect l="l" t="t" r="r" b="b"/>
              <a:pathLst>
                <a:path w="3467100" h="919479">
                  <a:moveTo>
                    <a:pt x="3313302" y="0"/>
                  </a:moveTo>
                  <a:lnTo>
                    <a:pt x="800480" y="0"/>
                  </a:lnTo>
                  <a:lnTo>
                    <a:pt x="752010" y="7809"/>
                  </a:lnTo>
                  <a:lnTo>
                    <a:pt x="709928" y="29561"/>
                  </a:lnTo>
                  <a:lnTo>
                    <a:pt x="676753" y="62736"/>
                  </a:lnTo>
                  <a:lnTo>
                    <a:pt x="655001" y="104818"/>
                  </a:lnTo>
                  <a:lnTo>
                    <a:pt x="647191" y="153288"/>
                  </a:lnTo>
                  <a:lnTo>
                    <a:pt x="647191" y="536321"/>
                  </a:lnTo>
                  <a:lnTo>
                    <a:pt x="0" y="708787"/>
                  </a:lnTo>
                  <a:lnTo>
                    <a:pt x="647191" y="766190"/>
                  </a:lnTo>
                  <a:lnTo>
                    <a:pt x="655001" y="814599"/>
                  </a:lnTo>
                  <a:lnTo>
                    <a:pt x="676753" y="856643"/>
                  </a:lnTo>
                  <a:lnTo>
                    <a:pt x="709928" y="889799"/>
                  </a:lnTo>
                  <a:lnTo>
                    <a:pt x="752010" y="911544"/>
                  </a:lnTo>
                  <a:lnTo>
                    <a:pt x="800480" y="919352"/>
                  </a:lnTo>
                  <a:lnTo>
                    <a:pt x="3313302" y="919352"/>
                  </a:lnTo>
                  <a:lnTo>
                    <a:pt x="3361773" y="911544"/>
                  </a:lnTo>
                  <a:lnTo>
                    <a:pt x="3403855" y="889799"/>
                  </a:lnTo>
                  <a:lnTo>
                    <a:pt x="3437030" y="856643"/>
                  </a:lnTo>
                  <a:lnTo>
                    <a:pt x="3458782" y="814599"/>
                  </a:lnTo>
                  <a:lnTo>
                    <a:pt x="3466591" y="766190"/>
                  </a:lnTo>
                  <a:lnTo>
                    <a:pt x="3466591" y="153288"/>
                  </a:lnTo>
                  <a:lnTo>
                    <a:pt x="3458782" y="104818"/>
                  </a:lnTo>
                  <a:lnTo>
                    <a:pt x="3437030" y="62736"/>
                  </a:lnTo>
                  <a:lnTo>
                    <a:pt x="3403855" y="29561"/>
                  </a:lnTo>
                  <a:lnTo>
                    <a:pt x="3361773" y="7809"/>
                  </a:lnTo>
                  <a:lnTo>
                    <a:pt x="3313302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39208" y="2666999"/>
              <a:ext cx="3467100" cy="919480"/>
            </a:xfrm>
            <a:custGeom>
              <a:avLst/>
              <a:gdLst/>
              <a:ahLst/>
              <a:cxnLst/>
              <a:rect l="l" t="t" r="r" b="b"/>
              <a:pathLst>
                <a:path w="3467100" h="919479">
                  <a:moveTo>
                    <a:pt x="647191" y="153288"/>
                  </a:moveTo>
                  <a:lnTo>
                    <a:pt x="655001" y="104818"/>
                  </a:lnTo>
                  <a:lnTo>
                    <a:pt x="676753" y="62736"/>
                  </a:lnTo>
                  <a:lnTo>
                    <a:pt x="709928" y="29561"/>
                  </a:lnTo>
                  <a:lnTo>
                    <a:pt x="752010" y="7809"/>
                  </a:lnTo>
                  <a:lnTo>
                    <a:pt x="800480" y="0"/>
                  </a:lnTo>
                  <a:lnTo>
                    <a:pt x="1117091" y="0"/>
                  </a:lnTo>
                  <a:lnTo>
                    <a:pt x="1821941" y="0"/>
                  </a:lnTo>
                  <a:lnTo>
                    <a:pt x="3313302" y="0"/>
                  </a:lnTo>
                  <a:lnTo>
                    <a:pt x="3361773" y="7809"/>
                  </a:lnTo>
                  <a:lnTo>
                    <a:pt x="3403855" y="29561"/>
                  </a:lnTo>
                  <a:lnTo>
                    <a:pt x="3437030" y="62736"/>
                  </a:lnTo>
                  <a:lnTo>
                    <a:pt x="3458782" y="104818"/>
                  </a:lnTo>
                  <a:lnTo>
                    <a:pt x="3466591" y="153288"/>
                  </a:lnTo>
                  <a:lnTo>
                    <a:pt x="3466591" y="536321"/>
                  </a:lnTo>
                  <a:lnTo>
                    <a:pt x="3466591" y="766190"/>
                  </a:lnTo>
                  <a:lnTo>
                    <a:pt x="3458782" y="814599"/>
                  </a:lnTo>
                  <a:lnTo>
                    <a:pt x="3437030" y="856643"/>
                  </a:lnTo>
                  <a:lnTo>
                    <a:pt x="3403855" y="889799"/>
                  </a:lnTo>
                  <a:lnTo>
                    <a:pt x="3361773" y="911544"/>
                  </a:lnTo>
                  <a:lnTo>
                    <a:pt x="3313302" y="919352"/>
                  </a:lnTo>
                  <a:lnTo>
                    <a:pt x="1821941" y="919352"/>
                  </a:lnTo>
                  <a:lnTo>
                    <a:pt x="1117091" y="919352"/>
                  </a:lnTo>
                  <a:lnTo>
                    <a:pt x="800480" y="919352"/>
                  </a:lnTo>
                  <a:lnTo>
                    <a:pt x="752010" y="911544"/>
                  </a:lnTo>
                  <a:lnTo>
                    <a:pt x="709928" y="889799"/>
                  </a:lnTo>
                  <a:lnTo>
                    <a:pt x="676753" y="856643"/>
                  </a:lnTo>
                  <a:lnTo>
                    <a:pt x="655001" y="814599"/>
                  </a:lnTo>
                  <a:lnTo>
                    <a:pt x="647191" y="766190"/>
                  </a:lnTo>
                  <a:lnTo>
                    <a:pt x="0" y="708787"/>
                  </a:lnTo>
                  <a:lnTo>
                    <a:pt x="647191" y="536321"/>
                  </a:lnTo>
                  <a:lnTo>
                    <a:pt x="647191" y="153288"/>
                  </a:lnTo>
                  <a:close/>
                </a:path>
              </a:pathLst>
            </a:custGeom>
            <a:ln w="6350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52872" y="2657855"/>
              <a:ext cx="2980944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7940" y="3023615"/>
              <a:ext cx="1062228" cy="67970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630926" y="2725673"/>
            <a:ext cx="25342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7894" marR="5080" indent="-92583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EBFFD2"/>
                </a:solidFill>
                <a:latin typeface="Calibri"/>
                <a:cs typeface="Calibri"/>
              </a:rPr>
              <a:t>Parameters</a:t>
            </a:r>
            <a:r>
              <a:rPr sz="2400" b="1" spc="-40" dirty="0">
                <a:solidFill>
                  <a:srgbClr val="EBFFD2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BFFD2"/>
                </a:solidFill>
                <a:latin typeface="Calibri"/>
                <a:cs typeface="Calibri"/>
              </a:rPr>
              <a:t>come</a:t>
            </a:r>
            <a:r>
              <a:rPr sz="2400" b="1" spc="-45" dirty="0">
                <a:solidFill>
                  <a:srgbClr val="EBFFD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BFFD2"/>
                </a:solidFill>
                <a:latin typeface="Calibri"/>
                <a:cs typeface="Calibri"/>
              </a:rPr>
              <a:t>in </a:t>
            </a:r>
            <a:r>
              <a:rPr sz="2400" b="1" spc="-530" dirty="0">
                <a:solidFill>
                  <a:srgbClr val="EBFFD2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BFFD2"/>
                </a:solidFill>
                <a:latin typeface="Calibri"/>
                <a:cs typeface="Calibri"/>
              </a:rPr>
              <a:t>here.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87700" y="3747770"/>
            <a:ext cx="5188585" cy="1426210"/>
            <a:chOff x="3187700" y="3747770"/>
            <a:chExt cx="5188585" cy="1426210"/>
          </a:xfrm>
        </p:grpSpPr>
        <p:sp>
          <p:nvSpPr>
            <p:cNvPr id="28" name="object 28"/>
            <p:cNvSpPr/>
            <p:nvPr/>
          </p:nvSpPr>
          <p:spPr>
            <a:xfrm>
              <a:off x="3190875" y="3750945"/>
              <a:ext cx="5114925" cy="1328420"/>
            </a:xfrm>
            <a:custGeom>
              <a:avLst/>
              <a:gdLst/>
              <a:ahLst/>
              <a:cxnLst/>
              <a:rect l="l" t="t" r="r" b="b"/>
              <a:pathLst>
                <a:path w="5114925" h="1328420">
                  <a:moveTo>
                    <a:pt x="4893564" y="0"/>
                  </a:moveTo>
                  <a:lnTo>
                    <a:pt x="2516886" y="0"/>
                  </a:lnTo>
                  <a:lnTo>
                    <a:pt x="2472260" y="4500"/>
                  </a:lnTo>
                  <a:lnTo>
                    <a:pt x="2430702" y="17406"/>
                  </a:lnTo>
                  <a:lnTo>
                    <a:pt x="2393100" y="37826"/>
                  </a:lnTo>
                  <a:lnTo>
                    <a:pt x="2360342" y="64865"/>
                  </a:lnTo>
                  <a:lnTo>
                    <a:pt x="2333317" y="97631"/>
                  </a:lnTo>
                  <a:lnTo>
                    <a:pt x="2312914" y="135231"/>
                  </a:lnTo>
                  <a:lnTo>
                    <a:pt x="2300020" y="176772"/>
                  </a:lnTo>
                  <a:lnTo>
                    <a:pt x="2295525" y="221360"/>
                  </a:lnTo>
                  <a:lnTo>
                    <a:pt x="0" y="331596"/>
                  </a:lnTo>
                  <a:lnTo>
                    <a:pt x="2295525" y="553338"/>
                  </a:lnTo>
                  <a:lnTo>
                    <a:pt x="2295525" y="1106677"/>
                  </a:lnTo>
                  <a:lnTo>
                    <a:pt x="2300020" y="1151303"/>
                  </a:lnTo>
                  <a:lnTo>
                    <a:pt x="2312914" y="1192861"/>
                  </a:lnTo>
                  <a:lnTo>
                    <a:pt x="2333317" y="1230463"/>
                  </a:lnTo>
                  <a:lnTo>
                    <a:pt x="2360342" y="1263221"/>
                  </a:lnTo>
                  <a:lnTo>
                    <a:pt x="2393100" y="1290246"/>
                  </a:lnTo>
                  <a:lnTo>
                    <a:pt x="2430702" y="1310649"/>
                  </a:lnTo>
                  <a:lnTo>
                    <a:pt x="2472260" y="1323543"/>
                  </a:lnTo>
                  <a:lnTo>
                    <a:pt x="2516886" y="1328038"/>
                  </a:lnTo>
                  <a:lnTo>
                    <a:pt x="4893564" y="1328038"/>
                  </a:lnTo>
                  <a:lnTo>
                    <a:pt x="4938189" y="1323543"/>
                  </a:lnTo>
                  <a:lnTo>
                    <a:pt x="4979747" y="1310649"/>
                  </a:lnTo>
                  <a:lnTo>
                    <a:pt x="5017349" y="1290246"/>
                  </a:lnTo>
                  <a:lnTo>
                    <a:pt x="5050107" y="1263221"/>
                  </a:lnTo>
                  <a:lnTo>
                    <a:pt x="5077132" y="1230463"/>
                  </a:lnTo>
                  <a:lnTo>
                    <a:pt x="5097535" y="1192861"/>
                  </a:lnTo>
                  <a:lnTo>
                    <a:pt x="5110429" y="1151303"/>
                  </a:lnTo>
                  <a:lnTo>
                    <a:pt x="5114925" y="1106677"/>
                  </a:lnTo>
                  <a:lnTo>
                    <a:pt x="5114925" y="221360"/>
                  </a:lnTo>
                  <a:lnTo>
                    <a:pt x="5110429" y="176772"/>
                  </a:lnTo>
                  <a:lnTo>
                    <a:pt x="5097535" y="135231"/>
                  </a:lnTo>
                  <a:lnTo>
                    <a:pt x="5077132" y="97631"/>
                  </a:lnTo>
                  <a:lnTo>
                    <a:pt x="5050107" y="64865"/>
                  </a:lnTo>
                  <a:lnTo>
                    <a:pt x="5017349" y="37826"/>
                  </a:lnTo>
                  <a:lnTo>
                    <a:pt x="4979747" y="17406"/>
                  </a:lnTo>
                  <a:lnTo>
                    <a:pt x="4938189" y="4500"/>
                  </a:lnTo>
                  <a:lnTo>
                    <a:pt x="4893564" y="0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90875" y="3750945"/>
              <a:ext cx="5114925" cy="1328420"/>
            </a:xfrm>
            <a:custGeom>
              <a:avLst/>
              <a:gdLst/>
              <a:ahLst/>
              <a:cxnLst/>
              <a:rect l="l" t="t" r="r" b="b"/>
              <a:pathLst>
                <a:path w="5114925" h="1328420">
                  <a:moveTo>
                    <a:pt x="2295525" y="221360"/>
                  </a:moveTo>
                  <a:lnTo>
                    <a:pt x="2300020" y="176772"/>
                  </a:lnTo>
                  <a:lnTo>
                    <a:pt x="2312914" y="135231"/>
                  </a:lnTo>
                  <a:lnTo>
                    <a:pt x="2333317" y="97631"/>
                  </a:lnTo>
                  <a:lnTo>
                    <a:pt x="2360342" y="64865"/>
                  </a:lnTo>
                  <a:lnTo>
                    <a:pt x="2393100" y="37826"/>
                  </a:lnTo>
                  <a:lnTo>
                    <a:pt x="2430702" y="17406"/>
                  </a:lnTo>
                  <a:lnTo>
                    <a:pt x="2472260" y="4500"/>
                  </a:lnTo>
                  <a:lnTo>
                    <a:pt x="2516886" y="0"/>
                  </a:lnTo>
                  <a:lnTo>
                    <a:pt x="2765425" y="0"/>
                  </a:lnTo>
                  <a:lnTo>
                    <a:pt x="3470275" y="0"/>
                  </a:lnTo>
                  <a:lnTo>
                    <a:pt x="4893564" y="0"/>
                  </a:lnTo>
                  <a:lnTo>
                    <a:pt x="4938189" y="4500"/>
                  </a:lnTo>
                  <a:lnTo>
                    <a:pt x="4979747" y="17406"/>
                  </a:lnTo>
                  <a:lnTo>
                    <a:pt x="5017349" y="37826"/>
                  </a:lnTo>
                  <a:lnTo>
                    <a:pt x="5050107" y="64865"/>
                  </a:lnTo>
                  <a:lnTo>
                    <a:pt x="5077132" y="97631"/>
                  </a:lnTo>
                  <a:lnTo>
                    <a:pt x="5097535" y="135231"/>
                  </a:lnTo>
                  <a:lnTo>
                    <a:pt x="5110429" y="176772"/>
                  </a:lnTo>
                  <a:lnTo>
                    <a:pt x="5114925" y="221360"/>
                  </a:lnTo>
                  <a:lnTo>
                    <a:pt x="5114925" y="553338"/>
                  </a:lnTo>
                  <a:lnTo>
                    <a:pt x="5114925" y="1106677"/>
                  </a:lnTo>
                  <a:lnTo>
                    <a:pt x="5110429" y="1151303"/>
                  </a:lnTo>
                  <a:lnTo>
                    <a:pt x="5097535" y="1192861"/>
                  </a:lnTo>
                  <a:lnTo>
                    <a:pt x="5077132" y="1230463"/>
                  </a:lnTo>
                  <a:lnTo>
                    <a:pt x="5050107" y="1263221"/>
                  </a:lnTo>
                  <a:lnTo>
                    <a:pt x="5017349" y="1290246"/>
                  </a:lnTo>
                  <a:lnTo>
                    <a:pt x="4979747" y="1310649"/>
                  </a:lnTo>
                  <a:lnTo>
                    <a:pt x="4938189" y="1323543"/>
                  </a:lnTo>
                  <a:lnTo>
                    <a:pt x="4893564" y="1328038"/>
                  </a:lnTo>
                  <a:lnTo>
                    <a:pt x="3470275" y="1328038"/>
                  </a:lnTo>
                  <a:lnTo>
                    <a:pt x="2765425" y="1328038"/>
                  </a:lnTo>
                  <a:lnTo>
                    <a:pt x="2516886" y="1328038"/>
                  </a:lnTo>
                  <a:lnTo>
                    <a:pt x="2472260" y="1323543"/>
                  </a:lnTo>
                  <a:lnTo>
                    <a:pt x="2430702" y="1310649"/>
                  </a:lnTo>
                  <a:lnTo>
                    <a:pt x="2393100" y="1290246"/>
                  </a:lnTo>
                  <a:lnTo>
                    <a:pt x="2360342" y="1263221"/>
                  </a:lnTo>
                  <a:lnTo>
                    <a:pt x="2333317" y="1230463"/>
                  </a:lnTo>
                  <a:lnTo>
                    <a:pt x="2312914" y="1192861"/>
                  </a:lnTo>
                  <a:lnTo>
                    <a:pt x="2300020" y="1151303"/>
                  </a:lnTo>
                  <a:lnTo>
                    <a:pt x="2295525" y="1106677"/>
                  </a:lnTo>
                  <a:lnTo>
                    <a:pt x="2295525" y="553338"/>
                  </a:lnTo>
                  <a:lnTo>
                    <a:pt x="0" y="331596"/>
                  </a:lnTo>
                  <a:lnTo>
                    <a:pt x="2295525" y="221360"/>
                  </a:lnTo>
                  <a:close/>
                </a:path>
              </a:pathLst>
            </a:custGeom>
            <a:ln w="6349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6211" y="3762756"/>
              <a:ext cx="2869691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3644" y="4128516"/>
              <a:ext cx="2816352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24144" y="4494276"/>
              <a:ext cx="2366772" cy="67970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685790" y="3829939"/>
            <a:ext cx="24225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BFFD2"/>
                </a:solidFill>
                <a:latin typeface="Calibri"/>
                <a:cs typeface="Calibri"/>
              </a:rPr>
              <a:t>Declaring</a:t>
            </a:r>
            <a:r>
              <a:rPr sz="2400" b="1" spc="-70" dirty="0">
                <a:solidFill>
                  <a:srgbClr val="EBFFD2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BFFD2"/>
                </a:solidFill>
                <a:latin typeface="Calibri"/>
                <a:cs typeface="Calibri"/>
              </a:rPr>
              <a:t>variables </a:t>
            </a:r>
            <a:r>
              <a:rPr sz="2400" b="1" spc="-530" dirty="0">
                <a:solidFill>
                  <a:srgbClr val="EBFFD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BFFD2"/>
                </a:solidFill>
                <a:latin typeface="Calibri"/>
                <a:cs typeface="Calibri"/>
              </a:rPr>
              <a:t>is </a:t>
            </a:r>
            <a:r>
              <a:rPr sz="2400" b="1" spc="-5" dirty="0">
                <a:solidFill>
                  <a:srgbClr val="EBFFD2"/>
                </a:solidFill>
                <a:latin typeface="Calibri"/>
                <a:cs typeface="Calibri"/>
              </a:rPr>
              <a:t>optional. </a:t>
            </a:r>
            <a:r>
              <a:rPr sz="2400" b="1" spc="-20" dirty="0">
                <a:solidFill>
                  <a:srgbClr val="EBFFD2"/>
                </a:solidFill>
                <a:latin typeface="Calibri"/>
                <a:cs typeface="Calibri"/>
              </a:rPr>
              <a:t>Type </a:t>
            </a:r>
            <a:r>
              <a:rPr sz="2400" b="1" dirty="0">
                <a:solidFill>
                  <a:srgbClr val="EBFFD2"/>
                </a:solidFill>
                <a:latin typeface="Calibri"/>
                <a:cs typeface="Calibri"/>
              </a:rPr>
              <a:t>is </a:t>
            </a:r>
            <a:r>
              <a:rPr sz="2400" b="1" spc="-530" dirty="0">
                <a:solidFill>
                  <a:srgbClr val="EBFFD2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BFFD2"/>
                </a:solidFill>
                <a:latin typeface="Calibri"/>
                <a:cs typeface="Calibri"/>
              </a:rPr>
              <a:t>never</a:t>
            </a:r>
            <a:r>
              <a:rPr sz="2400" b="1" spc="-20" dirty="0">
                <a:solidFill>
                  <a:srgbClr val="EBFFD2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BFFD2"/>
                </a:solidFill>
                <a:latin typeface="Calibri"/>
                <a:cs typeface="Calibri"/>
              </a:rPr>
              <a:t>declared.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918077" y="4781296"/>
            <a:ext cx="4391025" cy="1543685"/>
            <a:chOff x="3918077" y="4781296"/>
            <a:chExt cx="4391025" cy="1543685"/>
          </a:xfrm>
        </p:grpSpPr>
        <p:sp>
          <p:nvSpPr>
            <p:cNvPr id="35" name="object 35"/>
            <p:cNvSpPr/>
            <p:nvPr/>
          </p:nvSpPr>
          <p:spPr>
            <a:xfrm>
              <a:off x="3921252" y="4784471"/>
              <a:ext cx="4384675" cy="1438910"/>
            </a:xfrm>
            <a:custGeom>
              <a:avLst/>
              <a:gdLst/>
              <a:ahLst/>
              <a:cxnLst/>
              <a:rect l="l" t="t" r="r" b="b"/>
              <a:pathLst>
                <a:path w="4384675" h="1438910">
                  <a:moveTo>
                    <a:pt x="0" y="0"/>
                  </a:moveTo>
                  <a:lnTo>
                    <a:pt x="1565148" y="882192"/>
                  </a:lnTo>
                  <a:lnTo>
                    <a:pt x="1565148" y="1279461"/>
                  </a:lnTo>
                  <a:lnTo>
                    <a:pt x="1573246" y="1329686"/>
                  </a:lnTo>
                  <a:lnTo>
                    <a:pt x="1595798" y="1373306"/>
                  </a:lnTo>
                  <a:lnTo>
                    <a:pt x="1630189" y="1407704"/>
                  </a:lnTo>
                  <a:lnTo>
                    <a:pt x="1673803" y="1430262"/>
                  </a:lnTo>
                  <a:lnTo>
                    <a:pt x="1724025" y="1438363"/>
                  </a:lnTo>
                  <a:lnTo>
                    <a:pt x="4225671" y="1438363"/>
                  </a:lnTo>
                  <a:lnTo>
                    <a:pt x="4275892" y="1430262"/>
                  </a:lnTo>
                  <a:lnTo>
                    <a:pt x="4319506" y="1407704"/>
                  </a:lnTo>
                  <a:lnTo>
                    <a:pt x="4353897" y="1373306"/>
                  </a:lnTo>
                  <a:lnTo>
                    <a:pt x="4376449" y="1329686"/>
                  </a:lnTo>
                  <a:lnTo>
                    <a:pt x="4384548" y="1279461"/>
                  </a:lnTo>
                  <a:lnTo>
                    <a:pt x="4384548" y="643889"/>
                  </a:lnTo>
                  <a:lnTo>
                    <a:pt x="1565148" y="643889"/>
                  </a:lnTo>
                  <a:lnTo>
                    <a:pt x="1565148" y="643762"/>
                  </a:lnTo>
                  <a:lnTo>
                    <a:pt x="0" y="0"/>
                  </a:lnTo>
                  <a:close/>
                </a:path>
                <a:path w="4384675" h="1438910">
                  <a:moveTo>
                    <a:pt x="4225671" y="484885"/>
                  </a:moveTo>
                  <a:lnTo>
                    <a:pt x="1724025" y="484885"/>
                  </a:lnTo>
                  <a:lnTo>
                    <a:pt x="1673803" y="492985"/>
                  </a:lnTo>
                  <a:lnTo>
                    <a:pt x="1630189" y="515544"/>
                  </a:lnTo>
                  <a:lnTo>
                    <a:pt x="1595798" y="549954"/>
                  </a:lnTo>
                  <a:lnTo>
                    <a:pt x="1573246" y="593606"/>
                  </a:lnTo>
                  <a:lnTo>
                    <a:pt x="1565148" y="643889"/>
                  </a:lnTo>
                  <a:lnTo>
                    <a:pt x="4384548" y="643889"/>
                  </a:lnTo>
                  <a:lnTo>
                    <a:pt x="4376449" y="593606"/>
                  </a:lnTo>
                  <a:lnTo>
                    <a:pt x="4353897" y="549954"/>
                  </a:lnTo>
                  <a:lnTo>
                    <a:pt x="4319506" y="515544"/>
                  </a:lnTo>
                  <a:lnTo>
                    <a:pt x="4275892" y="492985"/>
                  </a:lnTo>
                  <a:lnTo>
                    <a:pt x="4225671" y="484885"/>
                  </a:lnTo>
                  <a:close/>
                </a:path>
              </a:pathLst>
            </a:custGeom>
            <a:solidFill>
              <a:srgbClr val="9F8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21252" y="4784471"/>
              <a:ext cx="4384675" cy="1438910"/>
            </a:xfrm>
            <a:custGeom>
              <a:avLst/>
              <a:gdLst/>
              <a:ahLst/>
              <a:cxnLst/>
              <a:rect l="l" t="t" r="r" b="b"/>
              <a:pathLst>
                <a:path w="4384675" h="1438910">
                  <a:moveTo>
                    <a:pt x="1565148" y="643889"/>
                  </a:moveTo>
                  <a:lnTo>
                    <a:pt x="1573246" y="593606"/>
                  </a:lnTo>
                  <a:lnTo>
                    <a:pt x="1595798" y="549954"/>
                  </a:lnTo>
                  <a:lnTo>
                    <a:pt x="1630189" y="515544"/>
                  </a:lnTo>
                  <a:lnTo>
                    <a:pt x="1673803" y="492985"/>
                  </a:lnTo>
                  <a:lnTo>
                    <a:pt x="1724025" y="484885"/>
                  </a:lnTo>
                  <a:lnTo>
                    <a:pt x="2035048" y="484885"/>
                  </a:lnTo>
                  <a:lnTo>
                    <a:pt x="2739898" y="484885"/>
                  </a:lnTo>
                  <a:lnTo>
                    <a:pt x="4225671" y="484885"/>
                  </a:lnTo>
                  <a:lnTo>
                    <a:pt x="4275892" y="492985"/>
                  </a:lnTo>
                  <a:lnTo>
                    <a:pt x="4319506" y="515544"/>
                  </a:lnTo>
                  <a:lnTo>
                    <a:pt x="4353897" y="549954"/>
                  </a:lnTo>
                  <a:lnTo>
                    <a:pt x="4376449" y="593606"/>
                  </a:lnTo>
                  <a:lnTo>
                    <a:pt x="4384548" y="643889"/>
                  </a:lnTo>
                  <a:lnTo>
                    <a:pt x="4384548" y="643762"/>
                  </a:lnTo>
                  <a:lnTo>
                    <a:pt x="4384548" y="882192"/>
                  </a:lnTo>
                  <a:lnTo>
                    <a:pt x="4384548" y="1279461"/>
                  </a:lnTo>
                  <a:lnTo>
                    <a:pt x="4376449" y="1329686"/>
                  </a:lnTo>
                  <a:lnTo>
                    <a:pt x="4353897" y="1373306"/>
                  </a:lnTo>
                  <a:lnTo>
                    <a:pt x="4319506" y="1407704"/>
                  </a:lnTo>
                  <a:lnTo>
                    <a:pt x="4275892" y="1430262"/>
                  </a:lnTo>
                  <a:lnTo>
                    <a:pt x="4225671" y="1438363"/>
                  </a:lnTo>
                  <a:lnTo>
                    <a:pt x="2739898" y="1438363"/>
                  </a:lnTo>
                  <a:lnTo>
                    <a:pt x="2035048" y="1438363"/>
                  </a:lnTo>
                  <a:lnTo>
                    <a:pt x="1724025" y="1438363"/>
                  </a:lnTo>
                  <a:lnTo>
                    <a:pt x="1673803" y="1430262"/>
                  </a:lnTo>
                  <a:lnTo>
                    <a:pt x="1630189" y="1407704"/>
                  </a:lnTo>
                  <a:lnTo>
                    <a:pt x="1595798" y="1373306"/>
                  </a:lnTo>
                  <a:lnTo>
                    <a:pt x="1573246" y="1329686"/>
                  </a:lnTo>
                  <a:lnTo>
                    <a:pt x="1565148" y="1279461"/>
                  </a:lnTo>
                  <a:lnTo>
                    <a:pt x="1565148" y="882192"/>
                  </a:lnTo>
                  <a:lnTo>
                    <a:pt x="0" y="0"/>
                  </a:lnTo>
                  <a:lnTo>
                    <a:pt x="1565148" y="643762"/>
                  </a:lnTo>
                  <a:lnTo>
                    <a:pt x="1565148" y="643889"/>
                  </a:lnTo>
                  <a:close/>
                </a:path>
              </a:pathLst>
            </a:custGeom>
            <a:ln w="6349">
              <a:solidFill>
                <a:srgbClr val="DCD7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60720" y="5263896"/>
              <a:ext cx="2363724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7940" y="5644896"/>
              <a:ext cx="1062228" cy="67970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5938773" y="5331663"/>
            <a:ext cx="1915795" cy="772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EBFFD2"/>
                </a:solidFill>
                <a:latin typeface="Calibri"/>
                <a:cs typeface="Calibri"/>
              </a:rPr>
              <a:t>Value</a:t>
            </a:r>
            <a:r>
              <a:rPr sz="2400" b="1" spc="-55" dirty="0">
                <a:solidFill>
                  <a:srgbClr val="EBFFD2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BFFD2"/>
                </a:solidFill>
                <a:latin typeface="Calibri"/>
                <a:cs typeface="Calibri"/>
              </a:rPr>
              <a:t>returned</a:t>
            </a:r>
            <a:endParaRPr sz="2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120"/>
              </a:spcBef>
            </a:pPr>
            <a:r>
              <a:rPr sz="2400" b="1" spc="-10" dirty="0">
                <a:solidFill>
                  <a:srgbClr val="EBFFD2"/>
                </a:solidFill>
                <a:latin typeface="Calibri"/>
                <a:cs typeface="Calibri"/>
              </a:rPr>
              <a:t>here.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246329"/>
            <a:ext cx="82124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60" dirty="0"/>
              <a:t>F</a:t>
            </a:r>
            <a:r>
              <a:rPr sz="4400" spc="-95" dirty="0"/>
              <a:t>u</a:t>
            </a:r>
            <a:r>
              <a:rPr sz="4400" spc="-100" dirty="0"/>
              <a:t>n</a:t>
            </a:r>
            <a:r>
              <a:rPr sz="4400" spc="-110" dirty="0"/>
              <a:t>c</a:t>
            </a:r>
            <a:r>
              <a:rPr sz="4400" spc="-114" dirty="0"/>
              <a:t>t</a:t>
            </a:r>
            <a:r>
              <a:rPr sz="4400" spc="-100" dirty="0"/>
              <a:t>io</a:t>
            </a:r>
            <a:r>
              <a:rPr sz="4400" dirty="0"/>
              <a:t>n</a:t>
            </a:r>
            <a:r>
              <a:rPr sz="4400" spc="-250" dirty="0"/>
              <a:t> </a:t>
            </a:r>
            <a:r>
              <a:rPr sz="4400" spc="-95" dirty="0"/>
              <a:t>A</a:t>
            </a:r>
            <a:r>
              <a:rPr sz="4400" spc="-120" dirty="0"/>
              <a:t>r</a:t>
            </a:r>
            <a:r>
              <a:rPr sz="4400" spc="-105" dirty="0"/>
              <a:t>g</a:t>
            </a:r>
            <a:r>
              <a:rPr sz="4400" spc="-95" dirty="0"/>
              <a:t>u</a:t>
            </a:r>
            <a:r>
              <a:rPr sz="4400" spc="-100" dirty="0"/>
              <a:t>me</a:t>
            </a:r>
            <a:r>
              <a:rPr sz="4400" spc="-110" dirty="0"/>
              <a:t>n</a:t>
            </a:r>
            <a:r>
              <a:rPr sz="4400" spc="-114" dirty="0"/>
              <a:t>t</a:t>
            </a:r>
            <a:r>
              <a:rPr sz="4400" dirty="0"/>
              <a:t>s</a:t>
            </a:r>
            <a:r>
              <a:rPr sz="4400" spc="-235" dirty="0"/>
              <a:t> </a:t>
            </a:r>
            <a:r>
              <a:rPr sz="4400" dirty="0"/>
              <a:t>&amp;</a:t>
            </a:r>
            <a:r>
              <a:rPr sz="4400" spc="-200" dirty="0"/>
              <a:t> </a:t>
            </a:r>
            <a:r>
              <a:rPr sz="4400" spc="-185" dirty="0"/>
              <a:t>R</a:t>
            </a:r>
            <a:r>
              <a:rPr sz="4400" spc="-100" dirty="0"/>
              <a:t>et</a:t>
            </a:r>
            <a:r>
              <a:rPr sz="4400" spc="-95" dirty="0"/>
              <a:t>u</a:t>
            </a:r>
            <a:r>
              <a:rPr sz="4400" spc="-100" dirty="0"/>
              <a:t>r</a:t>
            </a:r>
            <a:r>
              <a:rPr sz="4400" dirty="0"/>
              <a:t>n</a:t>
            </a:r>
            <a:r>
              <a:rPr sz="4400" spc="-225" dirty="0"/>
              <a:t> </a:t>
            </a:r>
            <a:r>
              <a:rPr sz="4400" spc="-355" dirty="0"/>
              <a:t>V</a:t>
            </a:r>
            <a:r>
              <a:rPr sz="4400" spc="-100" dirty="0"/>
              <a:t>a</a:t>
            </a:r>
            <a:r>
              <a:rPr sz="4400" spc="-95" dirty="0"/>
              <a:t>lu</a:t>
            </a:r>
            <a:r>
              <a:rPr sz="4400" dirty="0"/>
              <a:t>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8696731" y="2789047"/>
            <a:ext cx="178435" cy="180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8620" y="3314700"/>
            <a:ext cx="7844155" cy="2399030"/>
            <a:chOff x="388620" y="3314700"/>
            <a:chExt cx="7844155" cy="2399030"/>
          </a:xfrm>
        </p:grpSpPr>
        <p:sp>
          <p:nvSpPr>
            <p:cNvPr id="5" name="object 5"/>
            <p:cNvSpPr/>
            <p:nvPr/>
          </p:nvSpPr>
          <p:spPr>
            <a:xfrm>
              <a:off x="457200" y="3352812"/>
              <a:ext cx="7769225" cy="2247265"/>
            </a:xfrm>
            <a:custGeom>
              <a:avLst/>
              <a:gdLst/>
              <a:ahLst/>
              <a:cxnLst/>
              <a:rect l="l" t="t" r="r" b="b"/>
              <a:pathLst>
                <a:path w="7769225" h="2247265">
                  <a:moveTo>
                    <a:pt x="7769225" y="0"/>
                  </a:moveTo>
                  <a:lnTo>
                    <a:pt x="0" y="0"/>
                  </a:lnTo>
                  <a:lnTo>
                    <a:pt x="0" y="2246757"/>
                  </a:lnTo>
                  <a:lnTo>
                    <a:pt x="7769225" y="2246757"/>
                  </a:lnTo>
                  <a:lnTo>
                    <a:pt x="7769225" y="0"/>
                  </a:lnTo>
                  <a:close/>
                </a:path>
              </a:pathLst>
            </a:custGeom>
            <a:solidFill>
              <a:srgbClr val="E9D9B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3352812"/>
              <a:ext cx="7769225" cy="2247265"/>
            </a:xfrm>
            <a:custGeom>
              <a:avLst/>
              <a:gdLst/>
              <a:ahLst/>
              <a:cxnLst/>
              <a:rect l="l" t="t" r="r" b="b"/>
              <a:pathLst>
                <a:path w="7769225" h="2247265">
                  <a:moveTo>
                    <a:pt x="0" y="2246757"/>
                  </a:moveTo>
                  <a:lnTo>
                    <a:pt x="7769225" y="2246757"/>
                  </a:lnTo>
                  <a:lnTo>
                    <a:pt x="7769225" y="0"/>
                  </a:lnTo>
                  <a:lnTo>
                    <a:pt x="0" y="0"/>
                  </a:lnTo>
                  <a:lnTo>
                    <a:pt x="0" y="2246757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3314700"/>
              <a:ext cx="1600200" cy="569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444" y="3314700"/>
              <a:ext cx="1316736" cy="569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036" y="3619500"/>
              <a:ext cx="2016252" cy="569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036" y="3924300"/>
              <a:ext cx="6345936" cy="569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928" y="4229100"/>
              <a:ext cx="4530852" cy="569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036" y="4533900"/>
              <a:ext cx="1876044" cy="569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620" y="4838700"/>
              <a:ext cx="481584" cy="569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620" y="5143500"/>
              <a:ext cx="3134868" cy="56997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006340" y="5798820"/>
            <a:ext cx="3584575" cy="789940"/>
            <a:chOff x="5006340" y="5798820"/>
            <a:chExt cx="3584575" cy="78994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6340" y="5798820"/>
              <a:ext cx="1845564" cy="7894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82512" y="5798820"/>
              <a:ext cx="577595" cy="7894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0716" y="5798820"/>
              <a:ext cx="2100072" cy="78943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32409" y="1091844"/>
            <a:ext cx="8218805" cy="31066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Functions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are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not required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return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value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calling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obligatory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specify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arguments</a:t>
            </a:r>
            <a:endParaRPr sz="2200" dirty="0">
              <a:latin typeface="Calibri"/>
              <a:cs typeface="Calibri"/>
            </a:endParaRPr>
          </a:p>
          <a:p>
            <a:pPr marL="538480" marR="196850" lvl="1" indent="-229235">
              <a:lnSpc>
                <a:spcPct val="100400"/>
              </a:lnSpc>
              <a:spcBef>
                <a:spcPts val="615"/>
              </a:spcBef>
              <a:buClr>
                <a:srgbClr val="9CBDBC"/>
              </a:buClr>
              <a:buFont typeface="Arial MT"/>
              <a:buChar char="•"/>
              <a:tabLst>
                <a:tab pos="539115" algn="l"/>
              </a:tabLst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sz="2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has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access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all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arguments</a:t>
            </a:r>
            <a:r>
              <a:rPr sz="2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passed </a:t>
            </a:r>
            <a:r>
              <a:rPr sz="2800" spc="-6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v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Consolas"/>
                <a:cs typeface="Consolas"/>
              </a:rPr>
              <a:t>argument</a:t>
            </a:r>
            <a:r>
              <a:rPr sz="2800" spc="-5" dirty="0">
                <a:solidFill>
                  <a:srgbClr val="00AFEF"/>
                </a:solidFill>
                <a:latin typeface="Consolas"/>
                <a:cs typeface="Consolas"/>
              </a:rPr>
              <a:t>s</a:t>
            </a:r>
            <a:r>
              <a:rPr sz="2800" spc="-89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ar</a:t>
            </a:r>
            <a:r>
              <a:rPr sz="2800" spc="-70" dirty="0">
                <a:solidFill>
                  <a:srgbClr val="2E2B1F"/>
                </a:solidFill>
                <a:latin typeface="Calibri"/>
                <a:cs typeface="Calibri"/>
              </a:rPr>
              <a:t>r</a:t>
            </a:r>
            <a:r>
              <a:rPr sz="2800" spc="-5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y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 dirty="0">
              <a:latin typeface="Consolas"/>
              <a:cs typeface="Consolas"/>
            </a:endParaRPr>
          </a:p>
          <a:p>
            <a:pPr marL="4806315">
              <a:lnSpc>
                <a:spcPct val="100000"/>
              </a:lnSpc>
              <a:spcBef>
                <a:spcPts val="5"/>
              </a:spcBef>
            </a:pPr>
            <a:r>
              <a:rPr lang="en-US" sz="2800" b="1" spc="-5" dirty="0" smtClean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3322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JavaScript</a:t>
            </a:r>
            <a:r>
              <a:rPr spc="-210" dirty="0"/>
              <a:t> </a:t>
            </a:r>
            <a:r>
              <a:rPr spc="-100" dirty="0"/>
              <a:t>Function</a:t>
            </a:r>
            <a:r>
              <a:rPr spc="-240" dirty="0"/>
              <a:t> </a:t>
            </a:r>
            <a:r>
              <a:rPr spc="-100" dirty="0"/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304405" cy="2842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E2B1F"/>
                </a:solidFill>
                <a:latin typeface="Calibri"/>
                <a:cs typeface="Calibri"/>
              </a:rPr>
              <a:t>name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sz="2200" i="1" spc="-10" dirty="0">
                <a:solidFill>
                  <a:srgbClr val="2E2B1F"/>
                </a:solidFill>
                <a:latin typeface="Calibri"/>
                <a:cs typeface="Calibri"/>
              </a:rPr>
              <a:t>parameter1,</a:t>
            </a:r>
            <a:r>
              <a:rPr sz="2200" i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E2B1F"/>
                </a:solidFill>
                <a:latin typeface="Calibri"/>
                <a:cs typeface="Calibri"/>
              </a:rPr>
              <a:t>parameter2,</a:t>
            </a:r>
            <a:r>
              <a:rPr sz="2200" i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E2B1F"/>
                </a:solidFill>
                <a:latin typeface="Calibri"/>
                <a:cs typeface="Calibri"/>
              </a:rPr>
              <a:t>parameter3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)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2200">
              <a:latin typeface="Calibri"/>
              <a:cs typeface="Calibri"/>
            </a:endParaRPr>
          </a:p>
          <a:p>
            <a:pPr marL="495934">
              <a:lnSpc>
                <a:spcPct val="100000"/>
              </a:lnSpc>
            </a:pPr>
            <a:r>
              <a:rPr sz="2200" i="1" spc="-15" dirty="0">
                <a:solidFill>
                  <a:srgbClr val="2E2B1F"/>
                </a:solidFill>
                <a:latin typeface="Calibri"/>
                <a:cs typeface="Calibri"/>
              </a:rPr>
              <a:t>code</a:t>
            </a:r>
            <a:r>
              <a:rPr sz="2200" i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200" i="1" spc="-5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200" i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i="1" spc="-25" dirty="0">
                <a:solidFill>
                  <a:srgbClr val="2E2B1F"/>
                </a:solidFill>
                <a:latin typeface="Calibri"/>
                <a:cs typeface="Calibri"/>
              </a:rPr>
              <a:t>executed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  <a:tab pos="354584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var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x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=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myFunction(4,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3);	//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called, return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value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end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up in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x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function myFunction(a,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b)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{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7998" y="4433697"/>
            <a:ext cx="406907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//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Function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returns the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product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839" y="4433697"/>
            <a:ext cx="167767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635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return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*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b;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}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????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2954655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 Write </a:t>
            </a:r>
            <a:r>
              <a:rPr lang="en-US" sz="2400" dirty="0"/>
              <a:t>a JavaScript program that uses a function to calculate the area of a rectangle</a:t>
            </a:r>
            <a:r>
              <a:rPr lang="en-US" sz="2400" dirty="0" smtClean="0"/>
              <a:t>. 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Create </a:t>
            </a:r>
            <a:r>
              <a:rPr lang="en-US" sz="2400" dirty="0"/>
              <a:t>a JavaScript function that takes a string as input and returns the string with all vowels removed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en-US" sz="2400" dirty="0"/>
              <a:t>Write a JavaScript program that uses a function to determine whether a number is prime or not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en-US" sz="2400" dirty="0"/>
              <a:t>Create a JavaScript function that takes an array as input and returns the array with all duplicates removed.</a:t>
            </a:r>
          </a:p>
        </p:txBody>
      </p:sp>
    </p:spTree>
    <p:extLst>
      <p:ext uri="{BB962C8B-B14F-4D97-AF65-F5344CB8AC3E}">
        <p14:creationId xmlns:p14="http://schemas.microsoft.com/office/powerpoint/2010/main" val="260184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427595" cy="1415772"/>
          </a:xfrm>
        </p:spPr>
        <p:txBody>
          <a:bodyPr/>
          <a:lstStyle/>
          <a:p>
            <a:r>
              <a:rPr lang="en-US" b="1" dirty="0"/>
              <a:t>Introduction to ES6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27699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https://www.geeksforgeeks.org/introduction-to-es6/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2514600"/>
            <a:ext cx="7924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// Regular </a:t>
            </a:r>
            <a:r>
              <a:rPr lang="en-US" dirty="0" smtClean="0"/>
              <a:t>function </a:t>
            </a:r>
            <a:r>
              <a:rPr lang="en-US" dirty="0" err="1" smtClean="0"/>
              <a:t>function</a:t>
            </a:r>
            <a:r>
              <a:rPr lang="en-US" dirty="0" smtClean="0"/>
              <a:t> </a:t>
            </a:r>
            <a:r>
              <a:rPr lang="en-US" dirty="0"/>
              <a:t>add(a, b</a:t>
            </a:r>
            <a:r>
              <a:rPr lang="en-US" dirty="0" smtClean="0"/>
              <a:t>)</a:t>
            </a:r>
          </a:p>
          <a:p>
            <a:r>
              <a:rPr lang="en-US" dirty="0" smtClean="0"/>
              <a:t> </a:t>
            </a:r>
            <a:r>
              <a:rPr lang="en-US" dirty="0"/>
              <a:t>{  </a:t>
            </a:r>
            <a:r>
              <a:rPr lang="en-US" dirty="0" smtClean="0"/>
              <a:t>return </a:t>
            </a:r>
            <a:r>
              <a:rPr lang="en-US" dirty="0"/>
              <a:t>a + b;}// Arrow function with a different </a:t>
            </a:r>
            <a:r>
              <a:rPr lang="en-US" dirty="0" smtClean="0"/>
              <a:t>name</a:t>
            </a:r>
          </a:p>
          <a:p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 err="1"/>
              <a:t>addArrow</a:t>
            </a:r>
            <a:r>
              <a:rPr lang="en-US" dirty="0"/>
              <a:t> = (a, b) =&gt; a + b</a:t>
            </a:r>
            <a:r>
              <a:rPr lang="en-US" dirty="0" smtClean="0"/>
              <a:t>;</a:t>
            </a:r>
          </a:p>
          <a:p>
            <a:r>
              <a:rPr lang="en-US" dirty="0" smtClean="0"/>
              <a:t>console.log(add(5</a:t>
            </a:r>
            <a:r>
              <a:rPr lang="en-US" dirty="0"/>
              <a:t>, 3)); // Output: </a:t>
            </a:r>
            <a:r>
              <a:rPr lang="en-US" dirty="0" smtClean="0"/>
              <a:t>8</a:t>
            </a:r>
          </a:p>
          <a:p>
            <a:r>
              <a:rPr lang="en-US" dirty="0" smtClean="0"/>
              <a:t>console.log(</a:t>
            </a:r>
            <a:r>
              <a:rPr lang="en-US" dirty="0" err="1" smtClean="0"/>
              <a:t>addArrow</a:t>
            </a:r>
            <a:r>
              <a:rPr lang="en-US" dirty="0" smtClean="0"/>
              <a:t>(10</a:t>
            </a:r>
            <a:r>
              <a:rPr lang="en-US" dirty="0"/>
              <a:t>, 20)); // Output: 30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2057400"/>
            <a:ext cx="1755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/>
              <a:t>Arrow Functions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04800" y="4401235"/>
            <a:ext cx="79047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Note: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In JavaScript, you cannot declare the same variable name more than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once </a:t>
            </a:r>
            <a:r>
              <a:rPr lang="en-US" dirty="0">
                <a:latin typeface="Arial" pitchFamily="34" charset="0"/>
                <a:cs typeface="Arial" pitchFamily="34" charset="0"/>
              </a:rPr>
              <a:t>using let or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const</a:t>
            </a:r>
            <a:r>
              <a:rPr lang="en-US" dirty="0">
                <a:latin typeface="Arial" pitchFamily="34" charset="0"/>
                <a:cs typeface="Arial" pitchFamily="34" charset="0"/>
              </a:rPr>
              <a:t> in the same scope. </a:t>
            </a:r>
          </a:p>
        </p:txBody>
      </p:sp>
    </p:spTree>
    <p:extLst>
      <p:ext uri="{BB962C8B-B14F-4D97-AF65-F5344CB8AC3E}">
        <p14:creationId xmlns:p14="http://schemas.microsoft.com/office/powerpoint/2010/main" val="16675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17862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O</a:t>
            </a:r>
            <a:r>
              <a:rPr spc="-100" dirty="0"/>
              <a:t>utl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500" y="1939035"/>
            <a:ext cx="7645400" cy="4123054"/>
            <a:chOff x="444500" y="1939035"/>
            <a:chExt cx="7645400" cy="4123054"/>
          </a:xfrm>
        </p:grpSpPr>
        <p:sp>
          <p:nvSpPr>
            <p:cNvPr id="4" name="object 4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66"/>
                  </a:lnTo>
                  <a:lnTo>
                    <a:pt x="134341" y="17277"/>
                  </a:lnTo>
                  <a:lnTo>
                    <a:pt x="96977" y="37551"/>
                  </a:lnTo>
                  <a:lnTo>
                    <a:pt x="64423" y="64404"/>
                  </a:lnTo>
                  <a:lnTo>
                    <a:pt x="37564" y="96955"/>
                  </a:lnTo>
                  <a:lnTo>
                    <a:pt x="17285" y="134320"/>
                  </a:lnTo>
                  <a:lnTo>
                    <a:pt x="4468" y="175617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68" y="1144130"/>
                  </a:lnTo>
                  <a:lnTo>
                    <a:pt x="17285" y="1185410"/>
                  </a:lnTo>
                  <a:lnTo>
                    <a:pt x="37564" y="1222772"/>
                  </a:lnTo>
                  <a:lnTo>
                    <a:pt x="64423" y="1255331"/>
                  </a:lnTo>
                  <a:lnTo>
                    <a:pt x="96977" y="1282198"/>
                  </a:lnTo>
                  <a:lnTo>
                    <a:pt x="134341" y="1302488"/>
                  </a:lnTo>
                  <a:lnTo>
                    <a:pt x="175632" y="1315312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82" y="1315312"/>
                  </a:lnTo>
                  <a:lnTo>
                    <a:pt x="7485679" y="1302488"/>
                  </a:lnTo>
                  <a:lnTo>
                    <a:pt x="7523044" y="1282198"/>
                  </a:lnTo>
                  <a:lnTo>
                    <a:pt x="7555595" y="1255331"/>
                  </a:lnTo>
                  <a:lnTo>
                    <a:pt x="7582448" y="1222772"/>
                  </a:lnTo>
                  <a:lnTo>
                    <a:pt x="7602722" y="1185410"/>
                  </a:lnTo>
                  <a:lnTo>
                    <a:pt x="7615533" y="1144130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33" y="175617"/>
                  </a:lnTo>
                  <a:lnTo>
                    <a:pt x="7602722" y="134320"/>
                  </a:lnTo>
                  <a:lnTo>
                    <a:pt x="7582448" y="96955"/>
                  </a:lnTo>
                  <a:lnTo>
                    <a:pt x="7555595" y="64404"/>
                  </a:lnTo>
                  <a:lnTo>
                    <a:pt x="7523044" y="37551"/>
                  </a:lnTo>
                  <a:lnTo>
                    <a:pt x="7485679" y="17277"/>
                  </a:lnTo>
                  <a:lnTo>
                    <a:pt x="7444382" y="4466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4A2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68" y="175617"/>
                  </a:lnTo>
                  <a:lnTo>
                    <a:pt x="17285" y="134320"/>
                  </a:lnTo>
                  <a:lnTo>
                    <a:pt x="37564" y="96955"/>
                  </a:lnTo>
                  <a:lnTo>
                    <a:pt x="64423" y="64404"/>
                  </a:lnTo>
                  <a:lnTo>
                    <a:pt x="96977" y="37551"/>
                  </a:lnTo>
                  <a:lnTo>
                    <a:pt x="134341" y="17277"/>
                  </a:lnTo>
                  <a:lnTo>
                    <a:pt x="175632" y="4466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66"/>
                  </a:lnTo>
                  <a:lnTo>
                    <a:pt x="7485679" y="17277"/>
                  </a:lnTo>
                  <a:lnTo>
                    <a:pt x="7523044" y="37551"/>
                  </a:lnTo>
                  <a:lnTo>
                    <a:pt x="7555595" y="64404"/>
                  </a:lnTo>
                  <a:lnTo>
                    <a:pt x="7582448" y="96955"/>
                  </a:lnTo>
                  <a:lnTo>
                    <a:pt x="7602722" y="134320"/>
                  </a:lnTo>
                  <a:lnTo>
                    <a:pt x="7615533" y="175617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33" y="1144130"/>
                  </a:lnTo>
                  <a:lnTo>
                    <a:pt x="7602722" y="1185410"/>
                  </a:lnTo>
                  <a:lnTo>
                    <a:pt x="7582448" y="1222772"/>
                  </a:lnTo>
                  <a:lnTo>
                    <a:pt x="7555595" y="1255331"/>
                  </a:lnTo>
                  <a:lnTo>
                    <a:pt x="7523044" y="1282198"/>
                  </a:lnTo>
                  <a:lnTo>
                    <a:pt x="7485679" y="1302488"/>
                  </a:lnTo>
                  <a:lnTo>
                    <a:pt x="7444382" y="1315312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32" y="1315312"/>
                  </a:lnTo>
                  <a:lnTo>
                    <a:pt x="134341" y="1302488"/>
                  </a:lnTo>
                  <a:lnTo>
                    <a:pt x="96977" y="1282198"/>
                  </a:lnTo>
                  <a:lnTo>
                    <a:pt x="64423" y="1255331"/>
                  </a:lnTo>
                  <a:lnTo>
                    <a:pt x="37564" y="1222772"/>
                  </a:lnTo>
                  <a:lnTo>
                    <a:pt x="17285" y="1185410"/>
                  </a:lnTo>
                  <a:lnTo>
                    <a:pt x="4468" y="1144130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71"/>
                  </a:lnTo>
                  <a:lnTo>
                    <a:pt x="134341" y="17295"/>
                  </a:lnTo>
                  <a:lnTo>
                    <a:pt x="96977" y="37585"/>
                  </a:lnTo>
                  <a:lnTo>
                    <a:pt x="64423" y="64452"/>
                  </a:lnTo>
                  <a:lnTo>
                    <a:pt x="37564" y="97011"/>
                  </a:lnTo>
                  <a:lnTo>
                    <a:pt x="17285" y="134373"/>
                  </a:lnTo>
                  <a:lnTo>
                    <a:pt x="4468" y="175653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68" y="1144130"/>
                  </a:lnTo>
                  <a:lnTo>
                    <a:pt x="17285" y="1185410"/>
                  </a:lnTo>
                  <a:lnTo>
                    <a:pt x="37564" y="1222772"/>
                  </a:lnTo>
                  <a:lnTo>
                    <a:pt x="64423" y="1255331"/>
                  </a:lnTo>
                  <a:lnTo>
                    <a:pt x="96977" y="1282198"/>
                  </a:lnTo>
                  <a:lnTo>
                    <a:pt x="134341" y="1302488"/>
                  </a:lnTo>
                  <a:lnTo>
                    <a:pt x="175632" y="1315312"/>
                  </a:lnTo>
                  <a:lnTo>
                    <a:pt x="219964" y="1319783"/>
                  </a:lnTo>
                  <a:lnTo>
                    <a:pt x="7400035" y="1319783"/>
                  </a:lnTo>
                  <a:lnTo>
                    <a:pt x="7444382" y="1315312"/>
                  </a:lnTo>
                  <a:lnTo>
                    <a:pt x="7485679" y="1302488"/>
                  </a:lnTo>
                  <a:lnTo>
                    <a:pt x="7523044" y="1282198"/>
                  </a:lnTo>
                  <a:lnTo>
                    <a:pt x="7555595" y="1255331"/>
                  </a:lnTo>
                  <a:lnTo>
                    <a:pt x="7582448" y="1222772"/>
                  </a:lnTo>
                  <a:lnTo>
                    <a:pt x="7602722" y="1185410"/>
                  </a:lnTo>
                  <a:lnTo>
                    <a:pt x="7615533" y="1144130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33" y="175653"/>
                  </a:lnTo>
                  <a:lnTo>
                    <a:pt x="7602722" y="134373"/>
                  </a:lnTo>
                  <a:lnTo>
                    <a:pt x="7582448" y="97011"/>
                  </a:lnTo>
                  <a:lnTo>
                    <a:pt x="7555595" y="64452"/>
                  </a:lnTo>
                  <a:lnTo>
                    <a:pt x="7523044" y="37585"/>
                  </a:lnTo>
                  <a:lnTo>
                    <a:pt x="7485679" y="17295"/>
                  </a:lnTo>
                  <a:lnTo>
                    <a:pt x="7444382" y="4471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2B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68" y="175653"/>
                  </a:lnTo>
                  <a:lnTo>
                    <a:pt x="17285" y="134373"/>
                  </a:lnTo>
                  <a:lnTo>
                    <a:pt x="37564" y="97011"/>
                  </a:lnTo>
                  <a:lnTo>
                    <a:pt x="64423" y="64452"/>
                  </a:lnTo>
                  <a:lnTo>
                    <a:pt x="96977" y="37585"/>
                  </a:lnTo>
                  <a:lnTo>
                    <a:pt x="134341" y="17295"/>
                  </a:lnTo>
                  <a:lnTo>
                    <a:pt x="175632" y="4471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71"/>
                  </a:lnTo>
                  <a:lnTo>
                    <a:pt x="7485679" y="17295"/>
                  </a:lnTo>
                  <a:lnTo>
                    <a:pt x="7523044" y="37585"/>
                  </a:lnTo>
                  <a:lnTo>
                    <a:pt x="7555595" y="64452"/>
                  </a:lnTo>
                  <a:lnTo>
                    <a:pt x="7582448" y="97011"/>
                  </a:lnTo>
                  <a:lnTo>
                    <a:pt x="7602722" y="134373"/>
                  </a:lnTo>
                  <a:lnTo>
                    <a:pt x="7615533" y="175653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33" y="1144130"/>
                  </a:lnTo>
                  <a:lnTo>
                    <a:pt x="7602722" y="1185410"/>
                  </a:lnTo>
                  <a:lnTo>
                    <a:pt x="7582448" y="1222772"/>
                  </a:lnTo>
                  <a:lnTo>
                    <a:pt x="7555595" y="1255331"/>
                  </a:lnTo>
                  <a:lnTo>
                    <a:pt x="7523044" y="1282198"/>
                  </a:lnTo>
                  <a:lnTo>
                    <a:pt x="7485679" y="1302488"/>
                  </a:lnTo>
                  <a:lnTo>
                    <a:pt x="7444382" y="1315312"/>
                  </a:lnTo>
                  <a:lnTo>
                    <a:pt x="7400035" y="1319783"/>
                  </a:lnTo>
                  <a:lnTo>
                    <a:pt x="219964" y="1319783"/>
                  </a:lnTo>
                  <a:lnTo>
                    <a:pt x="175632" y="1315312"/>
                  </a:lnTo>
                  <a:lnTo>
                    <a:pt x="134341" y="1302488"/>
                  </a:lnTo>
                  <a:lnTo>
                    <a:pt x="96977" y="1282198"/>
                  </a:lnTo>
                  <a:lnTo>
                    <a:pt x="64423" y="1255331"/>
                  </a:lnTo>
                  <a:lnTo>
                    <a:pt x="37564" y="1222772"/>
                  </a:lnTo>
                  <a:lnTo>
                    <a:pt x="17285" y="1185410"/>
                  </a:lnTo>
                  <a:lnTo>
                    <a:pt x="4468" y="1144130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71"/>
                  </a:lnTo>
                  <a:lnTo>
                    <a:pt x="134341" y="17295"/>
                  </a:lnTo>
                  <a:lnTo>
                    <a:pt x="96977" y="37585"/>
                  </a:lnTo>
                  <a:lnTo>
                    <a:pt x="64423" y="64452"/>
                  </a:lnTo>
                  <a:lnTo>
                    <a:pt x="37564" y="97011"/>
                  </a:lnTo>
                  <a:lnTo>
                    <a:pt x="17285" y="134373"/>
                  </a:lnTo>
                  <a:lnTo>
                    <a:pt x="4468" y="175653"/>
                  </a:lnTo>
                  <a:lnTo>
                    <a:pt x="0" y="219964"/>
                  </a:lnTo>
                  <a:lnTo>
                    <a:pt x="0" y="1099820"/>
                  </a:lnTo>
                  <a:lnTo>
                    <a:pt x="4468" y="1144148"/>
                  </a:lnTo>
                  <a:lnTo>
                    <a:pt x="17285" y="1185436"/>
                  </a:lnTo>
                  <a:lnTo>
                    <a:pt x="37564" y="1222800"/>
                  </a:lnTo>
                  <a:lnTo>
                    <a:pt x="64423" y="1255355"/>
                  </a:lnTo>
                  <a:lnTo>
                    <a:pt x="96977" y="1282215"/>
                  </a:lnTo>
                  <a:lnTo>
                    <a:pt x="134341" y="1302497"/>
                  </a:lnTo>
                  <a:lnTo>
                    <a:pt x="175632" y="1315314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82" y="1315314"/>
                  </a:lnTo>
                  <a:lnTo>
                    <a:pt x="7485679" y="1302497"/>
                  </a:lnTo>
                  <a:lnTo>
                    <a:pt x="7523044" y="1282215"/>
                  </a:lnTo>
                  <a:lnTo>
                    <a:pt x="7555595" y="1255355"/>
                  </a:lnTo>
                  <a:lnTo>
                    <a:pt x="7582448" y="1222800"/>
                  </a:lnTo>
                  <a:lnTo>
                    <a:pt x="7602722" y="1185436"/>
                  </a:lnTo>
                  <a:lnTo>
                    <a:pt x="7615533" y="1144148"/>
                  </a:lnTo>
                  <a:lnTo>
                    <a:pt x="7620000" y="1099820"/>
                  </a:lnTo>
                  <a:lnTo>
                    <a:pt x="7620000" y="219964"/>
                  </a:lnTo>
                  <a:lnTo>
                    <a:pt x="7615533" y="175653"/>
                  </a:lnTo>
                  <a:lnTo>
                    <a:pt x="7602722" y="134373"/>
                  </a:lnTo>
                  <a:lnTo>
                    <a:pt x="7582448" y="97011"/>
                  </a:lnTo>
                  <a:lnTo>
                    <a:pt x="7555595" y="64452"/>
                  </a:lnTo>
                  <a:lnTo>
                    <a:pt x="7523044" y="37585"/>
                  </a:lnTo>
                  <a:lnTo>
                    <a:pt x="7485679" y="17295"/>
                  </a:lnTo>
                  <a:lnTo>
                    <a:pt x="7444382" y="4471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C79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4"/>
                  </a:moveTo>
                  <a:lnTo>
                    <a:pt x="4468" y="175653"/>
                  </a:lnTo>
                  <a:lnTo>
                    <a:pt x="17285" y="134373"/>
                  </a:lnTo>
                  <a:lnTo>
                    <a:pt x="37564" y="97011"/>
                  </a:lnTo>
                  <a:lnTo>
                    <a:pt x="64423" y="64452"/>
                  </a:lnTo>
                  <a:lnTo>
                    <a:pt x="96977" y="37585"/>
                  </a:lnTo>
                  <a:lnTo>
                    <a:pt x="134341" y="17295"/>
                  </a:lnTo>
                  <a:lnTo>
                    <a:pt x="175632" y="4471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71"/>
                  </a:lnTo>
                  <a:lnTo>
                    <a:pt x="7485679" y="17295"/>
                  </a:lnTo>
                  <a:lnTo>
                    <a:pt x="7523044" y="37585"/>
                  </a:lnTo>
                  <a:lnTo>
                    <a:pt x="7555595" y="64452"/>
                  </a:lnTo>
                  <a:lnTo>
                    <a:pt x="7582448" y="97011"/>
                  </a:lnTo>
                  <a:lnTo>
                    <a:pt x="7602722" y="134373"/>
                  </a:lnTo>
                  <a:lnTo>
                    <a:pt x="7615533" y="175653"/>
                  </a:lnTo>
                  <a:lnTo>
                    <a:pt x="7620000" y="219964"/>
                  </a:lnTo>
                  <a:lnTo>
                    <a:pt x="7620000" y="1099820"/>
                  </a:lnTo>
                  <a:lnTo>
                    <a:pt x="7615533" y="1144148"/>
                  </a:lnTo>
                  <a:lnTo>
                    <a:pt x="7602722" y="1185436"/>
                  </a:lnTo>
                  <a:lnTo>
                    <a:pt x="7582448" y="1222800"/>
                  </a:lnTo>
                  <a:lnTo>
                    <a:pt x="7555595" y="1255355"/>
                  </a:lnTo>
                  <a:lnTo>
                    <a:pt x="7523044" y="1282215"/>
                  </a:lnTo>
                  <a:lnTo>
                    <a:pt x="7485679" y="1302497"/>
                  </a:lnTo>
                  <a:lnTo>
                    <a:pt x="7444382" y="1315314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32" y="1315314"/>
                  </a:lnTo>
                  <a:lnTo>
                    <a:pt x="134341" y="1302497"/>
                  </a:lnTo>
                  <a:lnTo>
                    <a:pt x="96977" y="1282215"/>
                  </a:lnTo>
                  <a:lnTo>
                    <a:pt x="64423" y="1255355"/>
                  </a:lnTo>
                  <a:lnTo>
                    <a:pt x="37564" y="1222800"/>
                  </a:lnTo>
                  <a:lnTo>
                    <a:pt x="17285" y="1185436"/>
                  </a:lnTo>
                  <a:lnTo>
                    <a:pt x="4468" y="1144148"/>
                  </a:lnTo>
                  <a:lnTo>
                    <a:pt x="0" y="1099820"/>
                  </a:lnTo>
                  <a:lnTo>
                    <a:pt x="0" y="21996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0557" y="2045334"/>
            <a:ext cx="7120255" cy="38392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364490">
              <a:lnSpc>
                <a:spcPct val="91500"/>
              </a:lnSpc>
              <a:spcBef>
                <a:spcPts val="345"/>
              </a:spcBef>
            </a:pP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JavaScript: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Overview of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JavaScript,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using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JS in an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HTML </a:t>
            </a:r>
            <a:r>
              <a:rPr sz="2400" spc="-5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(Embedded, External), </a:t>
            </a:r>
            <a:r>
              <a:rPr sz="2400" spc="-15" dirty="0">
                <a:solidFill>
                  <a:srgbClr val="7E7E7E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types, </a:t>
            </a:r>
            <a:r>
              <a:rPr sz="2400" spc="-15" dirty="0">
                <a:solidFill>
                  <a:srgbClr val="7E7E7E"/>
                </a:solidFill>
                <a:latin typeface="Calibri"/>
                <a:cs typeface="Calibri"/>
              </a:rPr>
              <a:t>Control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Structures,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7E7E7E"/>
                </a:solidFill>
                <a:latin typeface="Calibri"/>
                <a:cs typeface="Calibri"/>
              </a:rPr>
              <a:t>Arrays,</a:t>
            </a:r>
            <a:r>
              <a:rPr sz="24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Functions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Scopes,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in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JS,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640"/>
              </a:lnSpc>
              <a:spcBef>
                <a:spcPts val="1465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DOM: DOM levels, DOM Objects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and their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properties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methods,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Manipulating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DOM,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Calibri"/>
              <a:cs typeface="Calibri"/>
            </a:endParaRPr>
          </a:p>
          <a:p>
            <a:pPr marL="12700" marR="34290" algn="just">
              <a:lnSpc>
                <a:spcPct val="915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JQuery: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Introduction to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JQuery,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Loading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JQuery,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Selecting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changing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styles,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creating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appending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removing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elements,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handling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events.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1A5777-D218-4AAB-B36B-A27D6CC1F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467690"/>
            <a:ext cx="7427595" cy="4739759"/>
          </a:xfrm>
        </p:spPr>
        <p:txBody>
          <a:bodyPr/>
          <a:lstStyle/>
          <a:p>
            <a:r>
              <a:rPr lang="en-IN" sz="4400" dirty="0"/>
              <a:t>HTML</a:t>
            </a:r>
            <a:br>
              <a:rPr lang="en-IN" sz="4400" dirty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/>
              <a:t>CSS</a:t>
            </a:r>
            <a:br>
              <a:rPr lang="en-IN" sz="4400" dirty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/>
              <a:t>JAVASCRIPT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C59254C-BA25-4397-9180-1796774E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5306895"/>
            <a:ext cx="7639050" cy="1107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It adds programming to our web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Adds Functionality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e.g. client side validation, effects and events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1C4DF7F1-B9F5-4C91-924F-EBE04B492E6C}"/>
              </a:ext>
            </a:extLst>
          </p:cNvPr>
          <p:cNvSpPr txBox="1">
            <a:spLocks/>
          </p:cNvSpPr>
          <p:nvPr/>
        </p:nvSpPr>
        <p:spPr>
          <a:xfrm>
            <a:off x="535940" y="1295400"/>
            <a:ext cx="763905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kern="0" dirty="0"/>
              <a:t>Adds structure to our web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kern="0" dirty="0"/>
              <a:t>Tags used for e.g. &lt;p&gt;, &lt;div&gt;, &lt;section&gt;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CFF505DA-BAE6-474B-A5F2-ECDDD6D25E1B}"/>
              </a:ext>
            </a:extLst>
          </p:cNvPr>
          <p:cNvSpPr txBox="1">
            <a:spLocks/>
          </p:cNvSpPr>
          <p:nvPr/>
        </p:nvSpPr>
        <p:spPr>
          <a:xfrm>
            <a:off x="535940" y="3197159"/>
            <a:ext cx="763905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kern="0" dirty="0"/>
              <a:t>Adds styles to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kern="0" dirty="0"/>
              <a:t>e.g. </a:t>
            </a:r>
            <a:r>
              <a:rPr lang="en-IN" sz="2400" kern="0" dirty="0" err="1"/>
              <a:t>color</a:t>
            </a:r>
            <a:r>
              <a:rPr lang="en-IN" sz="2400" kern="0" dirty="0"/>
              <a:t>, border, margin, image, position, etc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kern="0" dirty="0"/>
              <a:t>Can use ids, classes or direct tags to refer HTML tags </a:t>
            </a:r>
          </a:p>
        </p:txBody>
      </p:sp>
    </p:spTree>
    <p:extLst>
      <p:ext uri="{BB962C8B-B14F-4D97-AF65-F5344CB8AC3E}">
        <p14:creationId xmlns:p14="http://schemas.microsoft.com/office/powerpoint/2010/main" val="13022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170"/>
            <a:ext cx="55003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O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105" dirty="0"/>
              <a:t>v</a:t>
            </a:r>
            <a:r>
              <a:rPr spc="-110" dirty="0"/>
              <a:t>i</a:t>
            </a:r>
            <a:r>
              <a:rPr spc="-105" dirty="0"/>
              <a:t>e</a:t>
            </a:r>
            <a:r>
              <a:rPr spc="-5" dirty="0"/>
              <a:t>w</a:t>
            </a:r>
            <a:r>
              <a:rPr spc="-215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10" dirty="0"/>
              <a:t> </a:t>
            </a: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30" dirty="0"/>
              <a:t>t</a:t>
            </a:r>
            <a:r>
              <a:rPr spc="-5" dirty="0"/>
              <a:t>,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914400"/>
            <a:ext cx="7094220" cy="39081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one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of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3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languages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web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developers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must</a:t>
            </a:r>
            <a:endParaRPr sz="2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learn:</a:t>
            </a:r>
            <a:endParaRPr sz="2200" dirty="0">
              <a:latin typeface="Calibri"/>
              <a:cs typeface="Calibri"/>
            </a:endParaRPr>
          </a:p>
          <a:p>
            <a:pPr marL="431800" indent="-419734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431800" algn="l"/>
                <a:tab pos="432434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1.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define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endParaRPr sz="2200" dirty="0">
              <a:latin typeface="Calibri"/>
              <a:cs typeface="Calibri"/>
            </a:endParaRPr>
          </a:p>
          <a:p>
            <a:pPr marL="431800" indent="-419734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431800" algn="l"/>
                <a:tab pos="432434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2.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specify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layout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endParaRPr sz="2200" dirty="0">
              <a:latin typeface="Calibri"/>
              <a:cs typeface="Calibri"/>
            </a:endParaRPr>
          </a:p>
          <a:p>
            <a:pPr marL="431800" indent="-419734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431800" algn="l"/>
                <a:tab pos="432434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3.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program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behavior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pages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very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powerful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client-side</a:t>
            </a:r>
            <a:r>
              <a:rPr sz="22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scripting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language</a:t>
            </a:r>
            <a:r>
              <a:rPr sz="2200" spc="-10" dirty="0" smtClean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lang="en-US" sz="2200" spc="-10" dirty="0" smtClean="0">
              <a:solidFill>
                <a:srgbClr val="2E2B1F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 </a:t>
            </a:r>
            <a:r>
              <a:rPr lang="en-US" sz="2400" b="1" dirty="0">
                <a:solidFill>
                  <a:srgbClr val="FF0000"/>
                </a:solidFill>
              </a:rPr>
              <a:t>client side scripting is a process in which scripts are executed by browsers without connecting the server.</a:t>
            </a:r>
            <a:r>
              <a:rPr lang="en-US" sz="2400" dirty="0"/>
              <a:t> 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Calibri"/>
                <a:cs typeface="Calibri"/>
              </a:rPr>
              <a:t>dynamic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sz="2200" b="1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0000"/>
                </a:solidFill>
                <a:latin typeface="Calibri"/>
                <a:cs typeface="Calibri"/>
              </a:rPr>
              <a:t>programming</a:t>
            </a:r>
            <a:r>
              <a:rPr sz="2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language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solidFill>
                  <a:srgbClr val="A9A47B"/>
                </a:solidFill>
                <a:latin typeface="Arial MT"/>
                <a:cs typeface="Arial MT"/>
              </a:rPr>
              <a:t>•</a:t>
            </a: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42754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W</a:t>
            </a:r>
            <a:r>
              <a:rPr spc="-110" dirty="0"/>
              <a:t>h</a:t>
            </a:r>
            <a:r>
              <a:rPr spc="-105" dirty="0"/>
              <a:t>a</a:t>
            </a:r>
            <a:r>
              <a:rPr spc="-5" dirty="0"/>
              <a:t>t</a:t>
            </a:r>
            <a:r>
              <a:rPr spc="-200" dirty="0"/>
              <a:t> </a:t>
            </a:r>
            <a:r>
              <a:rPr spc="-110" dirty="0"/>
              <a:t>i</a:t>
            </a:r>
            <a:r>
              <a:rPr spc="-5" dirty="0"/>
              <a:t>s</a:t>
            </a:r>
            <a:r>
              <a:rPr spc="-204" dirty="0"/>
              <a:t> </a:t>
            </a:r>
            <a:r>
              <a:rPr spc="-100" dirty="0"/>
              <a:t>t</a:t>
            </a:r>
            <a:r>
              <a:rPr spc="-110" dirty="0"/>
              <a:t>h</a:t>
            </a:r>
            <a:r>
              <a:rPr spc="-5" dirty="0"/>
              <a:t>e</a:t>
            </a:r>
            <a:r>
              <a:rPr spc="-200" dirty="0"/>
              <a:t> </a:t>
            </a:r>
            <a:r>
              <a:rPr spc="-105" dirty="0"/>
              <a:t>DOM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318375" cy="3140603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is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W3C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(World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Wide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Consortium)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standard.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defines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standard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accessing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documents: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A9A47B"/>
              </a:buClr>
              <a:buFont typeface="Arial MT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W3C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standard</a:t>
            </a: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separated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3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different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parts:</a:t>
            </a:r>
            <a:endParaRPr sz="2200" dirty="0">
              <a:latin typeface="Calibri"/>
              <a:cs typeface="Calibri"/>
            </a:endParaRPr>
          </a:p>
          <a:p>
            <a:pPr marL="767080" lvl="1" indent="-457834">
              <a:lnSpc>
                <a:spcPct val="100000"/>
              </a:lnSpc>
              <a:spcBef>
                <a:spcPts val="489"/>
              </a:spcBef>
              <a:buClr>
                <a:srgbClr val="9CBDBC"/>
              </a:buClr>
              <a:buAutoNum type="arabicPeriod"/>
              <a:tabLst>
                <a:tab pos="767080" algn="l"/>
                <a:tab pos="767715" algn="l"/>
              </a:tabLst>
            </a:pP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Core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DOM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-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standard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model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for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document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types</a:t>
            </a:r>
            <a:endParaRPr sz="2000" dirty="0">
              <a:latin typeface="Calibri"/>
              <a:cs typeface="Calibri"/>
            </a:endParaRPr>
          </a:p>
          <a:p>
            <a:pPr marL="767080" lvl="1" indent="-457834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AutoNum type="arabicPeriod"/>
              <a:tabLst>
                <a:tab pos="767080" algn="l"/>
                <a:tab pos="767715" algn="l"/>
              </a:tabLst>
            </a:pP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XML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DOM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standard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model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XML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documents</a:t>
            </a:r>
            <a:endParaRPr sz="2000" dirty="0">
              <a:latin typeface="Calibri"/>
              <a:cs typeface="Calibri"/>
            </a:endParaRPr>
          </a:p>
          <a:p>
            <a:pPr marL="767080" lvl="1" indent="-457834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AutoNum type="arabicPeriod"/>
              <a:tabLst>
                <a:tab pos="767080" algn="l"/>
                <a:tab pos="767715" algn="l"/>
              </a:tabLst>
            </a:pP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DOM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-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standard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model 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documents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Document Object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7639050" cy="2215991"/>
          </a:xfrm>
        </p:spPr>
        <p:txBody>
          <a:bodyPr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DOM (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Document Object Model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is a programming interface for web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documents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represents the structure of an HTML or XML document as a tree of objects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allowing programs to interact with, modify, and update the content, structure, and style dynamically.</a:t>
            </a:r>
          </a:p>
        </p:txBody>
      </p:sp>
    </p:spTree>
    <p:extLst>
      <p:ext uri="{BB962C8B-B14F-4D97-AF65-F5344CB8AC3E}">
        <p14:creationId xmlns:p14="http://schemas.microsoft.com/office/powerpoint/2010/main" val="14518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71755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DO</a:t>
            </a:r>
            <a:r>
              <a:rPr spc="-110" dirty="0"/>
              <a:t>M</a:t>
            </a:r>
            <a:r>
              <a:rPr spc="-5" dirty="0"/>
              <a:t>-</a:t>
            </a:r>
            <a:r>
              <a:rPr spc="-215" dirty="0"/>
              <a:t> </a:t>
            </a:r>
            <a:r>
              <a:rPr b="1" spc="-105" dirty="0">
                <a:latin typeface="Cambria"/>
                <a:cs typeface="Cambria"/>
              </a:rPr>
              <a:t>D</a:t>
            </a:r>
            <a:r>
              <a:rPr spc="-110" dirty="0"/>
              <a:t>o</a:t>
            </a:r>
            <a:r>
              <a:rPr spc="-105" dirty="0"/>
              <a:t>c</a:t>
            </a:r>
            <a:r>
              <a:rPr spc="-100" dirty="0"/>
              <a:t>um</a:t>
            </a:r>
            <a:r>
              <a:rPr spc="-105" dirty="0"/>
              <a:t>e</a:t>
            </a:r>
            <a:r>
              <a:rPr spc="-100" dirty="0"/>
              <a:t>n</a:t>
            </a:r>
            <a:r>
              <a:rPr spc="-5" dirty="0"/>
              <a:t>t</a:t>
            </a:r>
            <a:r>
              <a:rPr spc="-229" dirty="0"/>
              <a:t> </a:t>
            </a:r>
            <a:r>
              <a:rPr b="1" spc="-110" dirty="0">
                <a:latin typeface="Cambria"/>
                <a:cs typeface="Cambria"/>
              </a:rPr>
              <a:t>O</a:t>
            </a:r>
            <a:r>
              <a:rPr spc="-100" dirty="0"/>
              <a:t>b</a:t>
            </a:r>
            <a:r>
              <a:rPr spc="-105" dirty="0"/>
              <a:t>jec</a:t>
            </a:r>
            <a:r>
              <a:rPr spc="-5" dirty="0"/>
              <a:t>t</a:t>
            </a:r>
            <a:r>
              <a:rPr spc="-204" dirty="0"/>
              <a:t> </a:t>
            </a:r>
            <a:r>
              <a:rPr b="1" spc="-105" dirty="0">
                <a:latin typeface="Cambria"/>
                <a:cs typeface="Cambria"/>
              </a:rPr>
              <a:t>M</a:t>
            </a:r>
            <a:r>
              <a:rPr spc="-110" dirty="0"/>
              <a:t>od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202170" cy="109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When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web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 loaded,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browser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creates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D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ocument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bject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M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odel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page.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b="1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model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constructed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a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tree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Objects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971800"/>
            <a:ext cx="6858000" cy="3886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035836-0809-47B2-AB44-39F9CD0F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and DOM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75760A-7F6E-4437-9A0B-343A9DDFF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82F733-84B9-4F67-A229-1E59D8E02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" t="18875" r="60834" b="17934"/>
          <a:stretch/>
        </p:blipFill>
        <p:spPr>
          <a:xfrm>
            <a:off x="0" y="1518552"/>
            <a:ext cx="4181698" cy="4051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B145EAB-22C9-46AB-8CF3-A5FB46E13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34" t="19420" r="3332" b="18874"/>
          <a:stretch/>
        </p:blipFill>
        <p:spPr>
          <a:xfrm>
            <a:off x="4181698" y="1518553"/>
            <a:ext cx="5084472" cy="40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9551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Be</a:t>
            </a:r>
            <a:r>
              <a:rPr spc="-100" dirty="0"/>
              <a:t>n</a:t>
            </a:r>
            <a:r>
              <a:rPr spc="-105" dirty="0"/>
              <a:t>ef</a:t>
            </a:r>
            <a:r>
              <a:rPr spc="-110" dirty="0"/>
              <a:t>i</a:t>
            </a:r>
            <a:r>
              <a:rPr spc="-100" dirty="0"/>
              <a:t>t</a:t>
            </a:r>
            <a:r>
              <a:rPr spc="-5" dirty="0"/>
              <a:t>s</a:t>
            </a:r>
            <a:r>
              <a:rPr spc="-220" dirty="0"/>
              <a:t> </a:t>
            </a:r>
            <a:r>
              <a:rPr spc="-110" dirty="0"/>
              <a:t>o</a:t>
            </a:r>
            <a:r>
              <a:rPr spc="-5" dirty="0"/>
              <a:t>f</a:t>
            </a:r>
            <a:r>
              <a:rPr spc="-210" dirty="0"/>
              <a:t> </a:t>
            </a:r>
            <a:r>
              <a:rPr spc="-105" dirty="0"/>
              <a:t>DO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35" dirty="0"/>
              <a:t>t</a:t>
            </a:r>
            <a:r>
              <a:rPr spc="-5" dirty="0"/>
              <a:t>o</a:t>
            </a:r>
            <a:r>
              <a:rPr spc="-215" dirty="0"/>
              <a:t> </a:t>
            </a:r>
            <a:r>
              <a:rPr spc="-110" dirty="0"/>
              <a:t>J</a:t>
            </a:r>
            <a:r>
              <a:rPr spc="-190" dirty="0"/>
              <a:t>a</a:t>
            </a:r>
            <a:r>
              <a:rPr spc="-200" dirty="0"/>
              <a:t>v</a:t>
            </a:r>
            <a:r>
              <a:rPr spc="-105" dirty="0"/>
              <a:t>aSc</a:t>
            </a:r>
            <a:r>
              <a:rPr spc="-110" dirty="0"/>
              <a:t>ri</a:t>
            </a:r>
            <a:r>
              <a:rPr spc="-105" dirty="0"/>
              <a:t>p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7111365" cy="3257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object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model,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gets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power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needs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create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dynamic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HTML:</a:t>
            </a:r>
            <a:endParaRPr sz="22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change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 the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page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change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attributes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page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change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 the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CSS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styles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page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remove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existing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0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attributes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add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new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attributes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react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existing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events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page</a:t>
            </a:r>
            <a:endParaRPr sz="2000" dirty="0">
              <a:latin typeface="Calibri"/>
              <a:cs typeface="Calibri"/>
            </a:endParaRPr>
          </a:p>
          <a:p>
            <a:pPr marL="538480" lvl="1" indent="-229235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Font typeface="Arial MT"/>
              <a:buChar char="•"/>
              <a:tabLst>
                <a:tab pos="538480" algn="l"/>
                <a:tab pos="53911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create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events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 page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28587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DO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00" dirty="0"/>
              <a:t>L</a:t>
            </a:r>
            <a:r>
              <a:rPr spc="-150" dirty="0"/>
              <a:t>e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100" dirty="0"/>
              <a:t>l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6812280" cy="168635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Level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Level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Level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3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A9A47B"/>
              </a:buClr>
              <a:buFont typeface="Arial MT"/>
              <a:buChar char="•"/>
            </a:pPr>
            <a:endParaRPr sz="3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DOM Level 0 (Legacy DOM)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2585323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used in Netscape Navigator 2 and Internet Explorer 3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a collection of predefined objects (like document, window, forms, images) that allowed limited interaction with </a:t>
            </a:r>
            <a:r>
              <a:rPr lang="en-US" sz="2400" dirty="0" smtClean="0"/>
              <a:t>elements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It did not provide full access to the document structure.</a:t>
            </a:r>
          </a:p>
        </p:txBody>
      </p:sp>
    </p:spTree>
    <p:extLst>
      <p:ext uri="{BB962C8B-B14F-4D97-AF65-F5344CB8AC3E}">
        <p14:creationId xmlns:p14="http://schemas.microsoft.com/office/powerpoint/2010/main" val="355821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27595" cy="726440"/>
          </a:xfrm>
        </p:spPr>
        <p:txBody>
          <a:bodyPr/>
          <a:lstStyle/>
          <a:p>
            <a:r>
              <a:rPr lang="en-US" dirty="0" smtClean="0"/>
              <a:t>Example DOM Level 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762000"/>
            <a:ext cx="7639050" cy="2769989"/>
          </a:xfrm>
        </p:spPr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    &lt;title&gt;DOM Level 0 Example&lt;/title&gt;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  &lt;button </a:t>
            </a:r>
            <a:r>
              <a:rPr lang="en-US" dirty="0" err="1"/>
              <a:t>onclick</a:t>
            </a:r>
            <a:r>
              <a:rPr lang="en-US" dirty="0"/>
              <a:t>="alert('Hello!')"&gt;Click Me&lt;/button&gt;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67" y="2971800"/>
            <a:ext cx="6706068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9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0435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DO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00" dirty="0">
                <a:hlinkClick r:id="rId2" action="ppaction://hlinkfile"/>
              </a:rPr>
              <a:t>L</a:t>
            </a:r>
            <a:r>
              <a:rPr spc="-150" dirty="0">
                <a:hlinkClick r:id="rId2" action="ppaction://hlinkfile"/>
              </a:rPr>
              <a:t>e</a:t>
            </a:r>
            <a:r>
              <a:rPr spc="-185" dirty="0">
                <a:hlinkClick r:id="rId2" action="ppaction://hlinkfile"/>
              </a:rPr>
              <a:t>v</a:t>
            </a:r>
            <a:r>
              <a:rPr spc="-105" dirty="0">
                <a:hlinkClick r:id="rId2" action="ppaction://hlinkfile"/>
              </a:rPr>
              <a:t>e</a:t>
            </a:r>
            <a:r>
              <a:rPr spc="-5" dirty="0">
                <a:hlinkClick r:id="rId2" action="ppaction://hlinkfile"/>
              </a:rPr>
              <a:t>l</a:t>
            </a:r>
            <a:r>
              <a:rPr spc="-220" dirty="0">
                <a:hlinkClick r:id="rId2" action="ppaction://hlinkfile"/>
              </a:rPr>
              <a:t> </a:t>
            </a:r>
            <a:r>
              <a:rPr spc="-5" dirty="0">
                <a:hlinkClick r:id="rId2" action="ppaction://hlinkfile"/>
              </a:rPr>
              <a:t>1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50240" y="1548824"/>
            <a:ext cx="7180580" cy="1758174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400" dirty="0"/>
              <a:t>better document structure and scripting capabilities</a:t>
            </a:r>
            <a:r>
              <a:rPr lang="en-US" sz="2400" dirty="0" smtClean="0"/>
              <a:t>.</a:t>
            </a: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sz="2400" dirty="0" smtClean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endParaRPr sz="22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2133600"/>
            <a:ext cx="195453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Levels</a:t>
            </a:r>
            <a:endParaRPr lang="en-US" b="1" dirty="0"/>
          </a:p>
        </p:txBody>
      </p:sp>
      <p:sp>
        <p:nvSpPr>
          <p:cNvPr id="5" name="Snip Same Side Corner Rectangle 4"/>
          <p:cNvSpPr/>
          <p:nvPr/>
        </p:nvSpPr>
        <p:spPr>
          <a:xfrm>
            <a:off x="1524000" y="2936962"/>
            <a:ext cx="1295400" cy="74006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Core </a:t>
            </a:r>
            <a:endParaRPr lang="en-US" b="1" dirty="0"/>
          </a:p>
        </p:txBody>
      </p:sp>
      <p:sp>
        <p:nvSpPr>
          <p:cNvPr id="6" name="Snip Same Side Corner Rectangle 5"/>
          <p:cNvSpPr/>
          <p:nvPr/>
        </p:nvSpPr>
        <p:spPr>
          <a:xfrm>
            <a:off x="3810000" y="2939566"/>
            <a:ext cx="1398270" cy="887264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HTML</a:t>
            </a:r>
            <a:endParaRPr lang="en-US" b="1" dirty="0"/>
          </a:p>
        </p:txBody>
      </p:sp>
      <p:sp>
        <p:nvSpPr>
          <p:cNvPr id="7" name="Left-Right-Up Arrow 6"/>
          <p:cNvSpPr/>
          <p:nvPr/>
        </p:nvSpPr>
        <p:spPr>
          <a:xfrm>
            <a:off x="2819400" y="2849798"/>
            <a:ext cx="990600" cy="533400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" y="42672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access and manipulate XML and HTML documents.</a:t>
            </a:r>
          </a:p>
        </p:txBody>
      </p:sp>
      <p:cxnSp>
        <p:nvCxnSpPr>
          <p:cNvPr id="11" name="Straight Arrow Connector 10"/>
          <p:cNvCxnSpPr>
            <a:stCxn id="5" idx="1"/>
            <a:endCxn id="9" idx="0"/>
          </p:cNvCxnSpPr>
          <p:nvPr/>
        </p:nvCxnSpPr>
        <p:spPr>
          <a:xfrm flipH="1">
            <a:off x="2019300" y="3677031"/>
            <a:ext cx="152400" cy="5901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962400" y="4282702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methods and properties specifically for handling HTML documents.</a:t>
            </a:r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>
          <a:xfrm>
            <a:off x="4585335" y="3914097"/>
            <a:ext cx="1243965" cy="3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427595" cy="954107"/>
          </a:xfrm>
        </p:spPr>
        <p:txBody>
          <a:bodyPr/>
          <a:lstStyle/>
          <a:p>
            <a:r>
              <a:rPr lang="en-US" dirty="0"/>
              <a:t>Core DOM </a:t>
            </a:r>
            <a:r>
              <a:rPr lang="en-US" dirty="0" smtClean="0"/>
              <a:t> </a:t>
            </a:r>
            <a:r>
              <a:rPr lang="en-US" sz="1600" dirty="0" smtClean="0"/>
              <a:t>way </a:t>
            </a:r>
            <a:r>
              <a:rPr lang="en-US" sz="1600" dirty="0"/>
              <a:t>for programming languages like </a:t>
            </a:r>
            <a:r>
              <a:rPr lang="en-US" sz="1600" b="1" dirty="0"/>
              <a:t>JavaScript</a:t>
            </a:r>
            <a:r>
              <a:rPr lang="en-US" sz="1600" dirty="0"/>
              <a:t> to interact with, modify, and manipulate documents dynamically.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639050" cy="110799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latin typeface="Cambria"/>
                <a:ea typeface="+mj-ea"/>
                <a:cs typeface="Cambria"/>
              </a:rPr>
              <a:t>Each HTML or XML element is a node.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latin typeface="Cambria"/>
                <a:ea typeface="+mj-ea"/>
                <a:cs typeface="Cambria"/>
              </a:rPr>
              <a:t>Attributes and text inside elements are child nodes.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latin typeface="Cambria"/>
                <a:ea typeface="+mj-ea"/>
                <a:cs typeface="Cambria"/>
              </a:rPr>
              <a:t>The entire document is represented as the root node.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2766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Example: </a:t>
            </a:r>
          </a:p>
          <a:p>
            <a:r>
              <a:rPr lang="en-US" dirty="0" smtClean="0"/>
              <a:t>&lt;!</a:t>
            </a:r>
            <a:r>
              <a:rPr lang="en-US" dirty="0"/>
              <a:t>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    &lt;title&gt;Core DOM Example&lt;/title&gt;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  &lt;h1&gt;Hello, World!&lt;/h1&gt;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191000" y="34290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Tree structure</a:t>
            </a:r>
          </a:p>
          <a:p>
            <a:r>
              <a:rPr lang="en-US" dirty="0" smtClean="0"/>
              <a:t>Document</a:t>
            </a:r>
            <a:endParaRPr lang="en-US" dirty="0"/>
          </a:p>
          <a:p>
            <a:r>
              <a:rPr lang="en-US" dirty="0"/>
              <a:t> ├── &lt;html&gt;</a:t>
            </a:r>
          </a:p>
          <a:p>
            <a:r>
              <a:rPr lang="en-US" dirty="0"/>
              <a:t> │   ├── &lt;head&gt;</a:t>
            </a:r>
          </a:p>
          <a:p>
            <a:r>
              <a:rPr lang="en-US" dirty="0"/>
              <a:t> │   │   ├── &lt;title&gt; → "Core DOM Example"</a:t>
            </a:r>
          </a:p>
          <a:p>
            <a:r>
              <a:rPr lang="en-US" dirty="0"/>
              <a:t> │   ├── &lt;body&gt;</a:t>
            </a:r>
          </a:p>
          <a:p>
            <a:r>
              <a:rPr lang="en-US" dirty="0"/>
              <a:t> │   │   ├── &lt;h1&gt; → "Hello, World!"</a:t>
            </a:r>
          </a:p>
        </p:txBody>
      </p:sp>
    </p:spTree>
    <p:extLst>
      <p:ext uri="{BB962C8B-B14F-4D97-AF65-F5344CB8AC3E}">
        <p14:creationId xmlns:p14="http://schemas.microsoft.com/office/powerpoint/2010/main" val="189547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"/>
          <a:stretch/>
        </p:blipFill>
        <p:spPr bwMode="auto">
          <a:xfrm>
            <a:off x="0" y="1752600"/>
            <a:ext cx="3810000" cy="285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87" y="1575030"/>
            <a:ext cx="2271712" cy="3209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object 2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1834" y="4876800"/>
            <a:ext cx="4928418" cy="1793464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02" y="1580028"/>
            <a:ext cx="24765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49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Nodes in Core DOM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3877985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b="1" dirty="0" smtClean="0">
                <a:solidFill>
                  <a:srgbClr val="0070C0"/>
                </a:solidFill>
              </a:rPr>
              <a:t>Document Node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/>
              <a:t>entire document</a:t>
            </a:r>
            <a:r>
              <a:rPr lang="en-US" b="1" dirty="0" smtClean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/>
              <a:t>root </a:t>
            </a:r>
            <a:r>
              <a:rPr lang="en-US" dirty="0"/>
              <a:t>node of the DOM tree.	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>
                <a:solidFill>
                  <a:srgbClr val="FF0000"/>
                </a:solidFill>
              </a:rPr>
              <a:t>Example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smtClean="0"/>
              <a:t>document</a:t>
            </a:r>
          </a:p>
          <a:p>
            <a:r>
              <a:rPr lang="en-US" dirty="0" smtClean="0"/>
              <a:t>2. </a:t>
            </a:r>
            <a:r>
              <a:rPr lang="en-US" b="1" dirty="0" smtClean="0">
                <a:solidFill>
                  <a:srgbClr val="0070C0"/>
                </a:solidFill>
              </a:rPr>
              <a:t>Element Node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Represents </a:t>
            </a:r>
            <a:r>
              <a:rPr lang="en-US" b="1" dirty="0"/>
              <a:t>HTML or XML elements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/>
              <a:t>Example</a:t>
            </a:r>
            <a:r>
              <a:rPr lang="en-US" dirty="0"/>
              <a:t>: &lt;h1&gt;, &lt;p&gt;, &lt;div&gt;, &lt;</a:t>
            </a:r>
            <a:r>
              <a:rPr lang="en-US" dirty="0" smtClean="0"/>
              <a:t>body&gt;</a:t>
            </a:r>
          </a:p>
          <a:p>
            <a:r>
              <a:rPr lang="en-US" dirty="0" smtClean="0"/>
              <a:t>3. </a:t>
            </a:r>
            <a:r>
              <a:rPr lang="en-US" b="1" dirty="0">
                <a:solidFill>
                  <a:srgbClr val="0070C0"/>
                </a:solidFill>
              </a:rPr>
              <a:t>Attribute Node</a:t>
            </a:r>
            <a:endParaRPr lang="en-US" dirty="0">
              <a:solidFill>
                <a:srgbClr val="0070C0"/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Represents </a:t>
            </a:r>
            <a:r>
              <a:rPr lang="en-US" b="1" dirty="0"/>
              <a:t>attributes</a:t>
            </a:r>
            <a:r>
              <a:rPr lang="en-US" dirty="0"/>
              <a:t> of an element.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Example: id="heading", class="</a:t>
            </a:r>
            <a:r>
              <a:rPr lang="en-US" dirty="0" smtClean="0"/>
              <a:t>text“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4</a:t>
            </a:r>
            <a:r>
              <a:rPr lang="en-US" b="1" dirty="0">
                <a:solidFill>
                  <a:srgbClr val="0070C0"/>
                </a:solidFill>
              </a:rPr>
              <a:t>. </a:t>
            </a:r>
            <a:r>
              <a:rPr lang="en-US" b="1" dirty="0" smtClean="0">
                <a:solidFill>
                  <a:srgbClr val="0070C0"/>
                </a:solidFill>
              </a:rPr>
              <a:t>Text Node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/>
              <a:t>Represents </a:t>
            </a:r>
            <a:r>
              <a:rPr lang="en-US" dirty="0"/>
              <a:t>the text inside an element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/>
              <a:t>Example</a:t>
            </a:r>
            <a:r>
              <a:rPr lang="en-US" dirty="0"/>
              <a:t>: The text "Hello, World!" inside &lt;h1&gt;Hello, World!&lt;/h1&gt;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DOM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4031873"/>
          </a:xfrm>
        </p:spPr>
        <p:txBody>
          <a:bodyPr/>
          <a:lstStyle/>
          <a:p>
            <a:r>
              <a:rPr lang="en-US" sz="2800" b="1" dirty="0">
                <a:solidFill>
                  <a:schemeClr val="accent6"/>
                </a:solidFill>
              </a:rPr>
              <a:t>1. Accessing Elements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b="1" dirty="0" err="1" smtClean="0">
                <a:solidFill>
                  <a:srgbClr val="0070C0"/>
                </a:solidFill>
              </a:rPr>
              <a:t>getElementById</a:t>
            </a:r>
            <a:r>
              <a:rPr lang="en-US" sz="2400" b="1" dirty="0" smtClean="0">
                <a:solidFill>
                  <a:srgbClr val="0070C0"/>
                </a:solidFill>
              </a:rPr>
              <a:t>(id</a:t>
            </a:r>
            <a:r>
              <a:rPr lang="en-US" sz="2400" b="1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→ Selects an element by its ID.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getElementsByTagName</a:t>
            </a:r>
            <a:r>
              <a:rPr lang="en-US" sz="2400" b="1" dirty="0">
                <a:solidFill>
                  <a:srgbClr val="0070C0"/>
                </a:solidFill>
              </a:rPr>
              <a:t>(tag) </a:t>
            </a:r>
            <a:r>
              <a:rPr lang="en-US" sz="2400" dirty="0"/>
              <a:t>→ Selects all elements with a given tag name.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 </a:t>
            </a:r>
            <a:r>
              <a:rPr lang="en-US" sz="2400" b="1" dirty="0" err="1">
                <a:solidFill>
                  <a:srgbClr val="0070C0"/>
                </a:solidFill>
              </a:rPr>
              <a:t>getElementsByClassName</a:t>
            </a:r>
            <a:r>
              <a:rPr lang="en-US" sz="2400" b="1" dirty="0">
                <a:solidFill>
                  <a:srgbClr val="0070C0"/>
                </a:solidFill>
              </a:rPr>
              <a:t>(class) </a:t>
            </a:r>
            <a:r>
              <a:rPr lang="en-US" sz="2400" dirty="0"/>
              <a:t>→ Selects elements by their class name.</a:t>
            </a:r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querySelector</a:t>
            </a:r>
            <a:r>
              <a:rPr lang="en-US" sz="2400" b="1" dirty="0">
                <a:solidFill>
                  <a:srgbClr val="0070C0"/>
                </a:solidFill>
              </a:rPr>
              <a:t>(selector) </a:t>
            </a:r>
            <a:r>
              <a:rPr lang="en-US" sz="2400" dirty="0"/>
              <a:t>→ Selects the first element matching a CSS selector.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querySelectorAll</a:t>
            </a:r>
            <a:r>
              <a:rPr lang="en-US" sz="2400" b="1" dirty="0">
                <a:solidFill>
                  <a:srgbClr val="0070C0"/>
                </a:solidFill>
              </a:rPr>
              <a:t>(selector) </a:t>
            </a:r>
            <a:r>
              <a:rPr lang="en-US" sz="2400" dirty="0"/>
              <a:t>→ Selects all elements matching a CSS selector.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1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7639050" cy="3046988"/>
          </a:xfrm>
        </p:spPr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  &lt;h1 id="heading"&gt;Hello, World!&lt;/h1&gt;</a:t>
            </a:r>
          </a:p>
          <a:p>
            <a:r>
              <a:rPr lang="en-US" dirty="0"/>
              <a:t>    &lt;script&gt;</a:t>
            </a:r>
          </a:p>
          <a:p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/>
              <a:t> element = </a:t>
            </a:r>
            <a:r>
              <a:rPr lang="en-US" dirty="0" err="1"/>
              <a:t>document.getElementById</a:t>
            </a:r>
            <a:r>
              <a:rPr lang="en-US" dirty="0"/>
              <a:t>("heading");</a:t>
            </a:r>
          </a:p>
          <a:p>
            <a:r>
              <a:rPr lang="en-US" dirty="0"/>
              <a:t>        console.log(</a:t>
            </a:r>
            <a:r>
              <a:rPr lang="en-US" dirty="0" err="1"/>
              <a:t>element.innerHTML</a:t>
            </a:r>
            <a:r>
              <a:rPr lang="en-US" dirty="0"/>
              <a:t>); // Output: Hello, World!</a:t>
            </a:r>
          </a:p>
          <a:p>
            <a:r>
              <a:rPr lang="en-US" dirty="0"/>
              <a:t>    &lt;/script&gt;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8305800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086280" y="2685960"/>
              <a:ext cx="2864160" cy="95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0440" y="2622600"/>
                <a:ext cx="28958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826000" y="2984400"/>
              <a:ext cx="1213200" cy="83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0160" y="2921040"/>
                <a:ext cx="1244880" cy="2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1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427595" cy="72644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2. Modifying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7639050" cy="1846659"/>
          </a:xfrm>
        </p:spPr>
        <p:txBody>
          <a:bodyPr/>
          <a:lstStyle/>
          <a:p>
            <a:r>
              <a:rPr lang="en-US" sz="2400" b="1" dirty="0" err="1">
                <a:solidFill>
                  <a:srgbClr val="0070C0"/>
                </a:solidFill>
              </a:rPr>
              <a:t>innerHTML</a:t>
            </a:r>
            <a:r>
              <a:rPr lang="en-US" sz="2400" dirty="0"/>
              <a:t> → Changes the HTML inside an element</a:t>
            </a:r>
            <a:r>
              <a:rPr lang="en-US" sz="2400" dirty="0" smtClean="0"/>
              <a:t>.</a:t>
            </a:r>
          </a:p>
          <a:p>
            <a:r>
              <a:rPr lang="en-US" sz="2400" b="1" dirty="0" err="1">
                <a:solidFill>
                  <a:srgbClr val="0070C0"/>
                </a:solidFill>
              </a:rPr>
              <a:t>setAttribute</a:t>
            </a:r>
            <a:r>
              <a:rPr lang="en-US" sz="2400" b="1" dirty="0">
                <a:solidFill>
                  <a:srgbClr val="0070C0"/>
                </a:solidFill>
              </a:rPr>
              <a:t>(name, value) </a:t>
            </a:r>
            <a:r>
              <a:rPr lang="en-US" sz="2400" dirty="0"/>
              <a:t>→ </a:t>
            </a:r>
            <a:r>
              <a:rPr lang="en-US" sz="2400" dirty="0" smtClean="0"/>
              <a:t>Modifies  </a:t>
            </a:r>
          </a:p>
          <a:p>
            <a:r>
              <a:rPr lang="en-US" sz="2400" dirty="0" smtClean="0"/>
              <a:t>an </a:t>
            </a:r>
            <a:r>
              <a:rPr lang="en-US" sz="2400" dirty="0"/>
              <a:t>attribute of an element</a:t>
            </a:r>
            <a:r>
              <a:rPr lang="en-US" sz="2400" dirty="0" smtClean="0"/>
              <a:t>.</a:t>
            </a:r>
          </a:p>
          <a:p>
            <a:r>
              <a:rPr lang="en-US" sz="2400" b="1" dirty="0" err="1">
                <a:solidFill>
                  <a:srgbClr val="0070C0"/>
                </a:solidFill>
              </a:rPr>
              <a:t>createElement</a:t>
            </a:r>
            <a:r>
              <a:rPr lang="en-US" sz="2400" b="1" dirty="0">
                <a:solidFill>
                  <a:srgbClr val="0070C0"/>
                </a:solidFill>
              </a:rPr>
              <a:t>(tag) → </a:t>
            </a:r>
            <a:r>
              <a:rPr lang="en-US" sz="2400" dirty="0"/>
              <a:t>Creates a new element</a:t>
            </a:r>
            <a:r>
              <a:rPr lang="en-US" sz="2400" dirty="0" smtClean="0"/>
              <a:t>.</a:t>
            </a:r>
          </a:p>
          <a:p>
            <a:r>
              <a:rPr lang="en-US" sz="2400" b="1" dirty="0" err="1">
                <a:solidFill>
                  <a:srgbClr val="0070C0"/>
                </a:solidFill>
              </a:rPr>
              <a:t>appendChild</a:t>
            </a:r>
            <a:r>
              <a:rPr lang="en-US" sz="2400" b="1" dirty="0">
                <a:solidFill>
                  <a:srgbClr val="0070C0"/>
                </a:solidFill>
              </a:rPr>
              <a:t>(node) → </a:t>
            </a:r>
            <a:r>
              <a:rPr lang="en-US" sz="2400" dirty="0"/>
              <a:t>Adds a new child to an element.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3306233"/>
            <a:ext cx="17780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8433"/>
            <a:ext cx="133985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6426200" cy="271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8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427595" cy="553998"/>
          </a:xfrm>
        </p:spPr>
        <p:txBody>
          <a:bodyPr/>
          <a:lstStyle/>
          <a:p>
            <a:r>
              <a:rPr lang="en-US" sz="3600" b="1" dirty="0">
                <a:solidFill>
                  <a:schemeClr val="accent6"/>
                </a:solidFill>
              </a:rPr>
              <a:t>3. Creating and Adding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7639050" cy="3600986"/>
          </a:xfrm>
        </p:spPr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  &lt;div id="container"&gt;&lt;/div&gt;</a:t>
            </a:r>
          </a:p>
          <a:p>
            <a:r>
              <a:rPr lang="en-US" dirty="0"/>
              <a:t>    &lt;script&gt;</a:t>
            </a:r>
          </a:p>
          <a:p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newElement</a:t>
            </a:r>
            <a:r>
              <a:rPr lang="en-US" dirty="0"/>
              <a:t> = </a:t>
            </a:r>
            <a:r>
              <a:rPr lang="en-US" dirty="0" err="1"/>
              <a:t>document.createElement</a:t>
            </a:r>
            <a:r>
              <a:rPr lang="en-US" dirty="0"/>
              <a:t>("p"); // Create &lt;p&gt; element</a:t>
            </a:r>
          </a:p>
          <a:p>
            <a:r>
              <a:rPr lang="en-US" dirty="0"/>
              <a:t>        </a:t>
            </a:r>
            <a:r>
              <a:rPr lang="en-US" dirty="0" err="1"/>
              <a:t>newElement.innerHTML</a:t>
            </a:r>
            <a:r>
              <a:rPr lang="en-US" dirty="0"/>
              <a:t> = "This is a new paragraph!"; // Add text</a:t>
            </a:r>
          </a:p>
          <a:p>
            <a:r>
              <a:rPr lang="en-US" dirty="0"/>
              <a:t>        </a:t>
            </a:r>
            <a:r>
              <a:rPr lang="en-US" dirty="0" err="1"/>
              <a:t>document.getElementById</a:t>
            </a:r>
            <a:r>
              <a:rPr lang="en-US" dirty="0"/>
              <a:t>("container</a:t>
            </a:r>
            <a:r>
              <a:rPr lang="en-US" dirty="0" smtClean="0"/>
              <a:t>").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appendChild</a:t>
            </a:r>
            <a:r>
              <a:rPr lang="en-US" dirty="0" smtClean="0"/>
              <a:t>(</a:t>
            </a:r>
            <a:r>
              <a:rPr lang="en-US" dirty="0" err="1" smtClean="0"/>
              <a:t>newElement</a:t>
            </a:r>
            <a:r>
              <a:rPr lang="en-US" dirty="0"/>
              <a:t>); // Add it to the div</a:t>
            </a:r>
          </a:p>
          <a:p>
            <a:r>
              <a:rPr lang="en-US" dirty="0"/>
              <a:t>    &lt;/script&gt;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732864"/>
            <a:ext cx="4419600" cy="796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7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427595" cy="615553"/>
          </a:xfrm>
        </p:spPr>
        <p:txBody>
          <a:bodyPr/>
          <a:lstStyle/>
          <a:p>
            <a:r>
              <a:rPr lang="en-US" sz="4000" b="1" dirty="0">
                <a:solidFill>
                  <a:schemeClr val="accent6"/>
                </a:solidFill>
              </a:rPr>
              <a:t>Structure of HTML DOM Level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1477328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Each element is a node</a:t>
            </a:r>
            <a:r>
              <a:rPr lang="en-US" sz="2400" dirty="0" smtClean="0"/>
              <a:t>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 smtClean="0"/>
              <a:t>Text </a:t>
            </a:r>
            <a:r>
              <a:rPr lang="en-US" sz="2400" dirty="0"/>
              <a:t>inside elements is a child node</a:t>
            </a:r>
            <a:r>
              <a:rPr lang="en-US" sz="2400" dirty="0" smtClean="0"/>
              <a:t>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 smtClean="0"/>
              <a:t>Attributes </a:t>
            </a:r>
            <a:r>
              <a:rPr lang="en-US" sz="2400" dirty="0"/>
              <a:t>are associated with elements but not part of the child nodes.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320040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    &lt;title&gt;DOM Level 1 Example&lt;/title&gt;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  &lt;h1 id="heading"&gt;Hello, World!&lt;/h1&gt;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140200" y="29718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Tree</a:t>
            </a:r>
          </a:p>
          <a:p>
            <a:r>
              <a:rPr lang="en-US" dirty="0" smtClean="0"/>
              <a:t>Document</a:t>
            </a:r>
            <a:endParaRPr lang="en-US" dirty="0"/>
          </a:p>
          <a:p>
            <a:r>
              <a:rPr lang="en-US" dirty="0"/>
              <a:t> ├── &lt;html&gt;</a:t>
            </a:r>
          </a:p>
          <a:p>
            <a:r>
              <a:rPr lang="en-US" dirty="0"/>
              <a:t> │   ├── &lt;head&gt;</a:t>
            </a:r>
          </a:p>
          <a:p>
            <a:r>
              <a:rPr lang="en-US" dirty="0"/>
              <a:t> │   │   ├── &lt;title&gt; → "DOM Level 1 Example"</a:t>
            </a:r>
          </a:p>
          <a:p>
            <a:r>
              <a:rPr lang="en-US" dirty="0"/>
              <a:t> │   ├── &lt;body&gt;</a:t>
            </a:r>
          </a:p>
          <a:p>
            <a:r>
              <a:rPr lang="en-US" dirty="0"/>
              <a:t> │   │   ├── &lt;h1 id="heading"&gt; → "Hello, World!"</a:t>
            </a:r>
          </a:p>
        </p:txBody>
      </p:sp>
    </p:spTree>
    <p:extLst>
      <p:ext uri="{BB962C8B-B14F-4D97-AF65-F5344CB8AC3E}">
        <p14:creationId xmlns:p14="http://schemas.microsoft.com/office/powerpoint/2010/main" val="114986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427595" cy="677108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</a:rPr>
              <a:t>1. Accessing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071670"/>
              </p:ext>
            </p:extLst>
          </p:nvPr>
        </p:nvGraphicFramePr>
        <p:xfrm>
          <a:off x="762000" y="1905000"/>
          <a:ext cx="7315200" cy="2021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95800"/>
                <a:gridCol w="2819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document.getElementById</a:t>
                      </a:r>
                      <a:r>
                        <a:rPr lang="en-US" dirty="0"/>
                        <a:t>("id")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Selects an element by its id.</a:t>
                      </a:r>
                    </a:p>
                  </a:txBody>
                  <a:tcPr anchor="ctr"/>
                </a:tc>
              </a:tr>
              <a:tr h="629920">
                <a:tc>
                  <a:txBody>
                    <a:bodyPr/>
                    <a:lstStyle/>
                    <a:p>
                      <a:r>
                        <a:rPr lang="en-US" dirty="0" err="1"/>
                        <a:t>document.getElementsByTagName</a:t>
                      </a:r>
                      <a:r>
                        <a:rPr lang="en-US" dirty="0"/>
                        <a:t>("tag")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Selects elements by their tag name.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document.getElementsByClassName</a:t>
                      </a:r>
                      <a:r>
                        <a:rPr lang="en-US" dirty="0" smtClean="0"/>
                        <a:t>("class")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Selects elements by their class name.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46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Example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4154984"/>
          </a:xfrm>
        </p:spPr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    &lt;h1 id="title"&gt;Hello, DOM Level 1!&lt;/h1&gt;</a:t>
            </a:r>
          </a:p>
          <a:p>
            <a:r>
              <a:rPr lang="en-US" dirty="0"/>
              <a:t>    &lt;script&gt;</a:t>
            </a:r>
          </a:p>
          <a:p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/>
              <a:t> element = </a:t>
            </a:r>
            <a:r>
              <a:rPr lang="en-US" dirty="0" err="1"/>
              <a:t>document.getElementById</a:t>
            </a:r>
            <a:r>
              <a:rPr lang="en-US" dirty="0"/>
              <a:t>("title");</a:t>
            </a:r>
          </a:p>
          <a:p>
            <a:r>
              <a:rPr lang="en-US" dirty="0"/>
              <a:t>        console.log(</a:t>
            </a:r>
            <a:r>
              <a:rPr lang="en-US" dirty="0" err="1"/>
              <a:t>element.innerHTML</a:t>
            </a:r>
            <a:r>
              <a:rPr lang="en-US" dirty="0"/>
              <a:t>); // Output: Hello, DOM Level 1!</a:t>
            </a:r>
          </a:p>
          <a:p>
            <a:r>
              <a:rPr lang="en-US" dirty="0"/>
              <a:t>    &lt;/script&gt;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Output:</a:t>
            </a:r>
          </a:p>
          <a:p>
            <a:r>
              <a:rPr lang="en-US" b="1" dirty="0" smtClean="0"/>
              <a:t>Hello</a:t>
            </a:r>
            <a:r>
              <a:rPr lang="en-US" b="1" dirty="0"/>
              <a:t>, DOM Level 1!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427595" cy="677108"/>
          </a:xfrm>
        </p:spPr>
        <p:txBody>
          <a:bodyPr/>
          <a:lstStyle/>
          <a:p>
            <a:r>
              <a:rPr lang="en-US" sz="4400" b="1" dirty="0" smtClean="0">
                <a:solidFill>
                  <a:schemeClr val="accent6"/>
                </a:solidFill>
              </a:rPr>
              <a:t>2. </a:t>
            </a:r>
            <a:r>
              <a:rPr lang="en-US" sz="4400" b="1" dirty="0">
                <a:solidFill>
                  <a:schemeClr val="accent6"/>
                </a:solidFill>
              </a:rPr>
              <a:t>Modifying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3810000"/>
            <a:ext cx="7639050" cy="55399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012605"/>
              </p:ext>
            </p:extLst>
          </p:nvPr>
        </p:nvGraphicFramePr>
        <p:xfrm>
          <a:off x="533400" y="1828800"/>
          <a:ext cx="7315200" cy="1742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95600"/>
                <a:gridCol w="441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innerHTML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Modifies the content inside an element..</a:t>
                      </a:r>
                      <a:endParaRPr lang="en-US" dirty="0"/>
                    </a:p>
                  </a:txBody>
                  <a:tcPr anchor="ctr"/>
                </a:tc>
              </a:tr>
              <a:tr h="6299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setAttribute</a:t>
                      </a:r>
                      <a:r>
                        <a:rPr lang="en-US" dirty="0" smtClean="0"/>
                        <a:t>(name, value)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Modifies an attribute of an element.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401425" y="4267200"/>
            <a:ext cx="6341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tx2"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Refer slide no 73 </a:t>
            </a:r>
            <a:r>
              <a:rPr lang="en-US" sz="5400" b="1" cap="none" spc="100" dirty="0" err="1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tx2"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Eg</a:t>
            </a:r>
            <a:r>
              <a:rPr lang="en-US" sz="5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tx2"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.</a:t>
            </a:r>
            <a:endParaRPr lang="en-US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tx2"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6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3. Handling Events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676400"/>
            <a:ext cx="6364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onclick</a:t>
            </a:r>
            <a:r>
              <a:rPr lang="en-US" dirty="0" smtClean="0"/>
              <a:t>= function</a:t>
            </a:r>
            <a:r>
              <a:rPr lang="en-US" dirty="0"/>
              <a:t>()- Runs a function when the element is clicked."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90800"/>
            <a:ext cx="821690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3428" y="305766"/>
            <a:ext cx="3911107" cy="1424502"/>
          </a:xfrm>
          <a:prstGeom prst="rect">
            <a:avLst/>
          </a:prstGeom>
        </p:spPr>
        <p:txBody>
          <a:bodyPr vert="horz" wrap="square" lIns="0" tIns="8645" rIns="0" bIns="0" rtlCol="0" anchor="ctr">
            <a:spAutoFit/>
          </a:bodyPr>
          <a:lstStyle/>
          <a:p>
            <a:pPr marL="8645">
              <a:lnSpc>
                <a:spcPct val="100000"/>
              </a:lnSpc>
              <a:spcBef>
                <a:spcPts val="68"/>
              </a:spcBef>
            </a:pPr>
            <a:r>
              <a:rPr b="1" spc="-3" dirty="0"/>
              <a:t>Client-Side</a:t>
            </a:r>
            <a:r>
              <a:rPr b="1" spc="-51" dirty="0"/>
              <a:t> </a:t>
            </a:r>
            <a:r>
              <a:rPr b="1" spc="-3" dirty="0"/>
              <a:t>Script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6412" y="2052792"/>
            <a:ext cx="141770" cy="159757"/>
          </a:xfrm>
          <a:prstGeom prst="rect">
            <a:avLst/>
          </a:prstGeom>
        </p:spPr>
        <p:txBody>
          <a:bodyPr vert="horz" wrap="square" lIns="0" tIns="7780" rIns="0" bIns="0" rtlCol="0">
            <a:spAutoFit/>
          </a:bodyPr>
          <a:lstStyle/>
          <a:p>
            <a:pPr marL="8645">
              <a:spcBef>
                <a:spcPts val="61"/>
              </a:spcBef>
            </a:pPr>
            <a:r>
              <a:rPr sz="987" spc="436" dirty="0">
                <a:solidFill>
                  <a:srgbClr val="FFFF00"/>
                </a:solidFill>
                <a:latin typeface="Symbol"/>
                <a:cs typeface="Symbol"/>
              </a:rPr>
              <a:t></a:t>
            </a:r>
            <a:endParaRPr sz="987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3428" y="1840955"/>
            <a:ext cx="6688173" cy="1269514"/>
          </a:xfrm>
          <a:prstGeom prst="rect">
            <a:avLst/>
          </a:prstGeom>
        </p:spPr>
        <p:txBody>
          <a:bodyPr vert="horz" wrap="square" lIns="0" tIns="38036" rIns="0" bIns="0" rtlCol="0">
            <a:spAutoFit/>
          </a:bodyPr>
          <a:lstStyle/>
          <a:p>
            <a:pPr marL="8645" marR="3458" algn="just">
              <a:lnSpc>
                <a:spcPts val="2430"/>
              </a:lnSpc>
              <a:spcBef>
                <a:spcPts val="300"/>
              </a:spcBef>
            </a:pPr>
            <a:r>
              <a:rPr sz="2178" dirty="0">
                <a:latin typeface="Arial"/>
                <a:cs typeface="Arial"/>
              </a:rPr>
              <a:t>When </a:t>
            </a:r>
            <a:r>
              <a:rPr sz="2178" spc="-3" dirty="0">
                <a:latin typeface="Arial"/>
                <a:cs typeface="Arial"/>
              </a:rPr>
              <a:t>client </a:t>
            </a:r>
            <a:r>
              <a:rPr sz="2178" spc="3" dirty="0">
                <a:latin typeface="Arial"/>
                <a:cs typeface="Arial"/>
              </a:rPr>
              <a:t>makes </a:t>
            </a:r>
            <a:r>
              <a:rPr sz="2178" spc="-3" dirty="0">
                <a:latin typeface="Arial"/>
                <a:cs typeface="Arial"/>
              </a:rPr>
              <a:t>the </a:t>
            </a:r>
            <a:r>
              <a:rPr sz="2178" dirty="0">
                <a:latin typeface="Arial"/>
                <a:cs typeface="Arial"/>
              </a:rPr>
              <a:t>request, </a:t>
            </a:r>
            <a:r>
              <a:rPr sz="2178" spc="-3" dirty="0">
                <a:latin typeface="Arial"/>
                <a:cs typeface="Arial"/>
              </a:rPr>
              <a:t>the </a:t>
            </a:r>
            <a:r>
              <a:rPr sz="2178" dirty="0">
                <a:latin typeface="Arial"/>
                <a:cs typeface="Arial"/>
              </a:rPr>
              <a:t>HTML and  </a:t>
            </a:r>
            <a:r>
              <a:rPr sz="2178" spc="-3" dirty="0">
                <a:latin typeface="Arial"/>
                <a:cs typeface="Arial"/>
              </a:rPr>
              <a:t>all </a:t>
            </a:r>
            <a:r>
              <a:rPr sz="2178" dirty="0">
                <a:latin typeface="Arial"/>
                <a:cs typeface="Arial"/>
              </a:rPr>
              <a:t>scripts </a:t>
            </a:r>
            <a:r>
              <a:rPr sz="2178" spc="-7" dirty="0">
                <a:latin typeface="Arial"/>
                <a:cs typeface="Arial"/>
              </a:rPr>
              <a:t>will </a:t>
            </a:r>
            <a:r>
              <a:rPr sz="2178" dirty="0">
                <a:latin typeface="Arial"/>
                <a:cs typeface="Arial"/>
              </a:rPr>
              <a:t>be downloaded </a:t>
            </a:r>
            <a:r>
              <a:rPr sz="2178" spc="-3" dirty="0">
                <a:latin typeface="Arial"/>
                <a:cs typeface="Arial"/>
              </a:rPr>
              <a:t>into </a:t>
            </a:r>
            <a:r>
              <a:rPr sz="2178" dirty="0">
                <a:latin typeface="Arial"/>
                <a:cs typeface="Arial"/>
              </a:rPr>
              <a:t>your </a:t>
            </a:r>
            <a:r>
              <a:rPr sz="2178" spc="-3" dirty="0">
                <a:latin typeface="Arial"/>
                <a:cs typeface="Arial"/>
              </a:rPr>
              <a:t>browser  </a:t>
            </a:r>
            <a:r>
              <a:rPr sz="2178" dirty="0">
                <a:latin typeface="Arial"/>
                <a:cs typeface="Arial"/>
              </a:rPr>
              <a:t>and </a:t>
            </a:r>
            <a:r>
              <a:rPr sz="2178" spc="-3" dirty="0">
                <a:latin typeface="Arial"/>
                <a:cs typeface="Arial"/>
              </a:rPr>
              <a:t>then the </a:t>
            </a:r>
            <a:r>
              <a:rPr sz="2178" dirty="0">
                <a:latin typeface="Arial"/>
                <a:cs typeface="Arial"/>
              </a:rPr>
              <a:t>resultant HTML </a:t>
            </a:r>
            <a:r>
              <a:rPr sz="2178" spc="-7" dirty="0">
                <a:latin typeface="Arial"/>
                <a:cs typeface="Arial"/>
              </a:rPr>
              <a:t>will </a:t>
            </a:r>
            <a:r>
              <a:rPr sz="2178" dirty="0">
                <a:latin typeface="Arial"/>
                <a:cs typeface="Arial"/>
              </a:rPr>
              <a:t>be </a:t>
            </a:r>
            <a:r>
              <a:rPr sz="2178" spc="-3" dirty="0">
                <a:latin typeface="Arial"/>
                <a:cs typeface="Arial"/>
              </a:rPr>
              <a:t>displayed  in the </a:t>
            </a:r>
            <a:r>
              <a:rPr sz="2178" dirty="0">
                <a:latin typeface="Arial"/>
                <a:cs typeface="Arial"/>
              </a:rPr>
              <a:t>browser </a:t>
            </a:r>
            <a:r>
              <a:rPr sz="2178" spc="-3" dirty="0">
                <a:latin typeface="Arial"/>
                <a:cs typeface="Arial"/>
              </a:rPr>
              <a:t>is called client-side</a:t>
            </a:r>
            <a:r>
              <a:rPr sz="2178" spc="-7" dirty="0">
                <a:latin typeface="Arial"/>
                <a:cs typeface="Arial"/>
              </a:rPr>
              <a:t> </a:t>
            </a:r>
            <a:r>
              <a:rPr sz="2178" dirty="0">
                <a:latin typeface="Arial"/>
                <a:cs typeface="Arial"/>
              </a:rPr>
              <a:t>script.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3427" y="4167072"/>
            <a:ext cx="4386238" cy="343886"/>
          </a:xfrm>
          <a:prstGeom prst="rect">
            <a:avLst/>
          </a:prstGeom>
        </p:spPr>
        <p:txBody>
          <a:bodyPr vert="horz" wrap="square" lIns="0" tIns="8645" rIns="0" bIns="0" rtlCol="0">
            <a:spAutoFit/>
          </a:bodyPr>
          <a:lstStyle/>
          <a:p>
            <a:pPr marL="8645">
              <a:spcBef>
                <a:spcPts val="68"/>
              </a:spcBef>
            </a:pPr>
            <a:r>
              <a:rPr sz="2178" dirty="0">
                <a:latin typeface="Arial"/>
                <a:cs typeface="Arial"/>
              </a:rPr>
              <a:t>Example: </a:t>
            </a:r>
            <a:r>
              <a:rPr sz="2178" spc="-3" dirty="0">
                <a:latin typeface="Arial"/>
                <a:cs typeface="Arial"/>
              </a:rPr>
              <a:t>JavaScript, VB-Script</a:t>
            </a:r>
            <a:r>
              <a:rPr sz="2178" spc="-20" dirty="0">
                <a:latin typeface="Arial"/>
                <a:cs typeface="Arial"/>
              </a:rPr>
              <a:t> </a:t>
            </a:r>
            <a:r>
              <a:rPr sz="2178" dirty="0">
                <a:latin typeface="Arial"/>
                <a:cs typeface="Arial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19923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0435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DO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00" dirty="0">
                <a:hlinkClick r:id="rId2" action="ppaction://hlinkfile"/>
              </a:rPr>
              <a:t>L</a:t>
            </a:r>
            <a:r>
              <a:rPr spc="-150" dirty="0">
                <a:hlinkClick r:id="rId2" action="ppaction://hlinkfile"/>
              </a:rPr>
              <a:t>e</a:t>
            </a:r>
            <a:r>
              <a:rPr spc="-185" dirty="0">
                <a:hlinkClick r:id="rId2" action="ppaction://hlinkfile"/>
              </a:rPr>
              <a:t>v</a:t>
            </a:r>
            <a:r>
              <a:rPr spc="-105" dirty="0">
                <a:hlinkClick r:id="rId2" action="ppaction://hlinkfile"/>
              </a:rPr>
              <a:t>e</a:t>
            </a:r>
            <a:r>
              <a:rPr spc="-5" dirty="0">
                <a:hlinkClick r:id="rId2" action="ppaction://hlinkfile"/>
              </a:rPr>
              <a:t>l</a:t>
            </a:r>
            <a:r>
              <a:rPr spc="-220" dirty="0">
                <a:hlinkClick r:id="rId2" action="ppaction://hlinkfile"/>
              </a:rPr>
              <a:t> </a:t>
            </a:r>
            <a:r>
              <a:rPr spc="-5" dirty="0">
                <a:hlinkClick r:id="rId2" action="ppaction://hlinkfile"/>
              </a:rPr>
              <a:t>1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50240" y="1548824"/>
            <a:ext cx="7180580" cy="46475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Level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specification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separated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two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parts:</a:t>
            </a:r>
            <a:endParaRPr sz="2200" dirty="0">
              <a:latin typeface="Calibri"/>
              <a:cs typeface="Calibri"/>
            </a:endParaRPr>
          </a:p>
          <a:p>
            <a:pPr marL="767080" lvl="1" indent="-457834">
              <a:lnSpc>
                <a:spcPct val="100000"/>
              </a:lnSpc>
              <a:spcBef>
                <a:spcPts val="490"/>
              </a:spcBef>
              <a:buClr>
                <a:srgbClr val="9CBDBC"/>
              </a:buClr>
              <a:buAutoNum type="arabicPeriod"/>
              <a:tabLst>
                <a:tab pos="767080" algn="l"/>
                <a:tab pos="767715" algn="l"/>
              </a:tabLst>
            </a:pPr>
            <a:r>
              <a:rPr sz="2000" b="1" u="heavy" spc="-1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3"/>
              </a:rPr>
              <a:t>Core</a:t>
            </a:r>
            <a:r>
              <a:rPr sz="2000" b="1" spc="-40" dirty="0">
                <a:solidFill>
                  <a:srgbClr val="D25713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endParaRPr sz="2000" dirty="0">
              <a:latin typeface="Calibri"/>
              <a:cs typeface="Calibri"/>
            </a:endParaRPr>
          </a:p>
          <a:p>
            <a:pPr marL="823594" lvl="1" indent="-514350">
              <a:lnSpc>
                <a:spcPct val="100000"/>
              </a:lnSpc>
              <a:spcBef>
                <a:spcPts val="480"/>
              </a:spcBef>
              <a:buClr>
                <a:srgbClr val="9CBDBC"/>
              </a:buClr>
              <a:buAutoNum type="arabicPeriod"/>
              <a:tabLst>
                <a:tab pos="823594" algn="l"/>
                <a:tab pos="824230" algn="l"/>
              </a:tabLst>
            </a:pP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HTML.</a:t>
            </a:r>
            <a:endParaRPr sz="2000" dirty="0">
              <a:latin typeface="Calibri"/>
              <a:cs typeface="Calibri"/>
            </a:endParaRPr>
          </a:p>
          <a:p>
            <a:pPr marL="241300" marR="72390" indent="-228600">
              <a:lnSpc>
                <a:spcPct val="100000"/>
              </a:lnSpc>
              <a:spcBef>
                <a:spcPts val="520"/>
              </a:spcBef>
              <a:buClr>
                <a:srgbClr val="A9A47B"/>
              </a:buClr>
              <a:buFont typeface="Arial MT"/>
              <a:buChar char="•"/>
              <a:tabLst>
                <a:tab pos="305435" algn="l"/>
                <a:tab pos="306070" algn="l"/>
              </a:tabLst>
            </a:pPr>
            <a:r>
              <a:rPr dirty="0"/>
              <a:t>	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Core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Level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provides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low-level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fundamental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interfaces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represent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structured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document,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well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defining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extended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interfaces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representing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an</a:t>
            </a:r>
            <a:r>
              <a:rPr sz="2200" spc="5" dirty="0">
                <a:solidFill>
                  <a:srgbClr val="D25713"/>
                </a:solidFill>
                <a:latin typeface="Calibri"/>
                <a:cs typeface="Calibri"/>
              </a:rPr>
              <a:t> </a:t>
            </a:r>
            <a:r>
              <a:rPr sz="2200" u="heavy" spc="-1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4"/>
              </a:rPr>
              <a:t>XML </a:t>
            </a:r>
            <a:r>
              <a:rPr sz="2200" spc="-480" dirty="0">
                <a:solidFill>
                  <a:srgbClr val="D25713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document.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Level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provides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additional,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higher-level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interfaces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fundamental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interfaces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defined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Core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Level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1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provide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more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convenient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view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of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document.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Interfaces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introduced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DOM1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include,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among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others,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Document,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Node,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65" dirty="0">
                <a:solidFill>
                  <a:srgbClr val="2E2B1F"/>
                </a:solidFill>
                <a:latin typeface="Calibri"/>
                <a:cs typeface="Calibri"/>
              </a:rPr>
              <a:t>Attr,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Element,</a:t>
            </a:r>
            <a:r>
              <a:rPr sz="22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2E2B1F"/>
                </a:solidFill>
                <a:latin typeface="Calibri"/>
                <a:cs typeface="Calibri"/>
              </a:rPr>
              <a:t>Text </a:t>
            </a:r>
            <a:r>
              <a:rPr sz="22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interfaces.</a:t>
            </a:r>
            <a:endParaRPr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16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427595" cy="553998"/>
          </a:xfrm>
        </p:spPr>
        <p:txBody>
          <a:bodyPr/>
          <a:lstStyle/>
          <a:p>
            <a:r>
              <a:rPr lang="en-US" sz="3600" b="1" dirty="0">
                <a:solidFill>
                  <a:schemeClr val="accent6"/>
                </a:solidFill>
              </a:rPr>
              <a:t>DOM Level 2 (Enhanced Features)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3323987"/>
          </a:xfrm>
        </p:spPr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Introduced in 2000, DOM Level 2 added support for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Events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addEventListener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removeEventListener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Style manipulation 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getComputedStyle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Namespace support for XML documents.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allowed more dynamic interaction with HTML and XML documents.</a:t>
            </a:r>
          </a:p>
        </p:txBody>
      </p:sp>
    </p:spTree>
    <p:extLst>
      <p:ext uri="{BB962C8B-B14F-4D97-AF65-F5344CB8AC3E}">
        <p14:creationId xmlns:p14="http://schemas.microsoft.com/office/powerpoint/2010/main" val="585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Example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579563"/>
            <a:ext cx="8235950" cy="370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8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0435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DO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00" dirty="0"/>
              <a:t>L</a:t>
            </a:r>
            <a:r>
              <a:rPr spc="-150" dirty="0"/>
              <a:t>e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5" dirty="0"/>
              <a:t>l</a:t>
            </a:r>
            <a:r>
              <a:rPr spc="-220" dirty="0"/>
              <a:t> </a:t>
            </a:r>
            <a:r>
              <a:rPr spc="-5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6875780" cy="344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0137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Level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2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specification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contains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six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different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specifications: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DOM2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Core,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Views,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Events,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Style,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E2B1F"/>
                </a:solidFill>
                <a:latin typeface="Calibri"/>
                <a:cs typeface="Calibri"/>
              </a:rPr>
              <a:t>Traversal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Range,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endParaRPr sz="22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DOM2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HTML.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DOM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Level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2 is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supported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Mozilla.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0435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DO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00" dirty="0"/>
              <a:t>L</a:t>
            </a:r>
            <a:r>
              <a:rPr spc="-150" dirty="0"/>
              <a:t>e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5" dirty="0"/>
              <a:t>l</a:t>
            </a:r>
            <a:r>
              <a:rPr spc="-220" dirty="0"/>
              <a:t> </a:t>
            </a:r>
            <a:r>
              <a:rPr spc="-5" dirty="0"/>
              <a:t>2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52820"/>
              </p:ext>
            </p:extLst>
          </p:nvPr>
        </p:nvGraphicFramePr>
        <p:xfrm>
          <a:off x="222250" y="1593850"/>
          <a:ext cx="7848600" cy="4485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Specification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DOM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Level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0416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helps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programs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scripts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access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update </a:t>
                      </a:r>
                      <a:r>
                        <a:rPr sz="1800" spc="-3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content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structure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dynamically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DOM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Level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Views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programs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scripts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dynamically</a:t>
                      </a:r>
                      <a:r>
                        <a:rPr sz="1800" spc="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access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5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 smtClean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update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of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XML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DOM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Level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Events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121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generic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event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system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programs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39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scripts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DOM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Level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Style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58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programs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scripts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dynamically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access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and </a:t>
                      </a:r>
                      <a:r>
                        <a:rPr sz="1800" spc="-3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update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style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sheets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0805" marR="432434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DOM Level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 </a:t>
                      </a:r>
                      <a:r>
                        <a:rPr sz="1800" spc="-3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Traversal </a:t>
                      </a:r>
                      <a:r>
                        <a:rPr sz="1800" spc="-3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803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programs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scripts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dynamically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traverse </a:t>
                      </a:r>
                      <a:r>
                        <a:rPr sz="1800" spc="-3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identify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range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DOM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Level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58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programs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scripts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dynamically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access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and </a:t>
                      </a:r>
                      <a:r>
                        <a:rPr sz="1800" spc="-3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update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and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structure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4.01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XHTML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1.0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0435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DO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00" dirty="0"/>
              <a:t>L</a:t>
            </a:r>
            <a:r>
              <a:rPr spc="-150" dirty="0"/>
              <a:t>e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5" dirty="0"/>
              <a:t>l</a:t>
            </a:r>
            <a:r>
              <a:rPr spc="-220" dirty="0"/>
              <a:t> </a:t>
            </a:r>
            <a:r>
              <a:rPr spc="-5"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616710"/>
            <a:ext cx="6198235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Level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3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specification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contains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five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different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specifications: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DOM3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Core,</a:t>
            </a:r>
            <a:endParaRPr sz="2200">
              <a:latin typeface="Calibri"/>
              <a:cs typeface="Calibri"/>
            </a:endParaRPr>
          </a:p>
          <a:p>
            <a:pPr marL="305435" indent="-29337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305435" algn="l"/>
                <a:tab pos="30607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Load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Save,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Validation,</a:t>
            </a:r>
            <a:endParaRPr sz="2200">
              <a:latin typeface="Calibri"/>
              <a:cs typeface="Calibri"/>
            </a:endParaRPr>
          </a:p>
          <a:p>
            <a:pPr marL="305435" indent="-29337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305435" algn="l"/>
                <a:tab pos="306070" algn="l"/>
              </a:tabLst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Events,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endParaRPr sz="2200">
              <a:latin typeface="Calibri"/>
              <a:cs typeface="Calibri"/>
            </a:endParaRPr>
          </a:p>
          <a:p>
            <a:pPr marL="305435" indent="-29337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305435" algn="l"/>
                <a:tab pos="306070" algn="l"/>
              </a:tabLst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XPath.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467690"/>
            <a:ext cx="7427595" cy="861774"/>
          </a:xfrm>
        </p:spPr>
        <p:txBody>
          <a:bodyPr/>
          <a:lstStyle/>
          <a:p>
            <a:r>
              <a:rPr lang="en-US" sz="3200" b="1" dirty="0">
                <a:solidFill>
                  <a:schemeClr val="accent6"/>
                </a:solidFill>
              </a:rPr>
              <a:t>DOM Level 3 (Advanced Capabilities)</a:t>
            </a:r>
            <a:r>
              <a:rPr lang="en-US" b="1" dirty="0"/>
              <a:t/>
            </a:r>
            <a:br>
              <a:rPr lang="en-US" b="1" dirty="0"/>
            </a:b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850" y="1593850"/>
            <a:ext cx="7639050" cy="175432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400" dirty="0"/>
              <a:t>Introduced in 2004, DOM Level 3 added</a:t>
            </a:r>
            <a:r>
              <a:rPr lang="en-US" sz="2400" dirty="0" smtClean="0"/>
              <a:t>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/>
              <a:t>Better </a:t>
            </a:r>
            <a:r>
              <a:rPr lang="en-US" sz="2400" dirty="0"/>
              <a:t>XML handling (DOM Load and </a:t>
            </a:r>
            <a:r>
              <a:rPr lang="en-US" sz="2400" dirty="0" smtClean="0"/>
              <a:t>Save)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/>
              <a:t>Support </a:t>
            </a:r>
            <a:r>
              <a:rPr lang="en-US" sz="2400" dirty="0"/>
              <a:t>for </a:t>
            </a:r>
            <a:r>
              <a:rPr lang="en-US" sz="2400" dirty="0" err="1"/>
              <a:t>XPath</a:t>
            </a:r>
            <a:r>
              <a:rPr lang="en-US" sz="2400" dirty="0"/>
              <a:t> and validation of </a:t>
            </a:r>
            <a:r>
              <a:rPr lang="en-US" sz="2400" dirty="0" smtClean="0"/>
              <a:t>documents.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/>
              <a:t>Enhanced </a:t>
            </a:r>
            <a:r>
              <a:rPr lang="en-US" sz="2400" dirty="0"/>
              <a:t>event handling.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143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Example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25" y="1617663"/>
            <a:ext cx="9493250" cy="362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8825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0435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DO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00" dirty="0"/>
              <a:t>L</a:t>
            </a:r>
            <a:r>
              <a:rPr spc="-150" dirty="0"/>
              <a:t>e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5" dirty="0"/>
              <a:t>l</a:t>
            </a:r>
            <a:r>
              <a:rPr spc="-220" dirty="0"/>
              <a:t> </a:t>
            </a:r>
            <a:r>
              <a:rPr spc="-5" dirty="0"/>
              <a:t>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593850"/>
          <a:ext cx="7620000" cy="2565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Specification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DOM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Level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Core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882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programs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scripts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dynamically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access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and </a:t>
                      </a:r>
                      <a:r>
                        <a:rPr sz="1800" spc="-3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update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content,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structure,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style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DOM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Level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Load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3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Save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programs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scripts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dynamically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load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of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XML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into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DOM document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 marR="925194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DOM</a:t>
                      </a:r>
                      <a:r>
                        <a:rPr sz="1800" spc="-4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Level</a:t>
                      </a:r>
                      <a:r>
                        <a:rPr sz="1800" spc="-4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 </a:t>
                      </a:r>
                      <a:r>
                        <a:rPr sz="1800" spc="-39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Validation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647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programs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scripts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dynamically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update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3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structure</a:t>
                      </a:r>
                      <a:r>
                        <a:rPr sz="1800" spc="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documents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ensures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that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remains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valid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70434"/>
            <a:ext cx="5746750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DO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05" dirty="0"/>
              <a:t>O</a:t>
            </a:r>
            <a:r>
              <a:rPr spc="-100" dirty="0"/>
              <a:t>b</a:t>
            </a:r>
            <a:r>
              <a:rPr spc="-105" dirty="0"/>
              <a:t>jec</a:t>
            </a:r>
            <a:r>
              <a:rPr spc="-95" dirty="0"/>
              <a:t>t</a:t>
            </a:r>
            <a:r>
              <a:rPr spc="-5" dirty="0"/>
              <a:t>s</a:t>
            </a:r>
            <a:r>
              <a:rPr spc="-229" dirty="0"/>
              <a:t> </a:t>
            </a:r>
            <a:r>
              <a:rPr spc="-105" dirty="0"/>
              <a:t>a</a:t>
            </a:r>
            <a:r>
              <a:rPr spc="-100" dirty="0"/>
              <a:t>n</a:t>
            </a:r>
            <a:r>
              <a:rPr spc="-5" dirty="0"/>
              <a:t>d</a:t>
            </a:r>
            <a:r>
              <a:rPr spc="-215" dirty="0"/>
              <a:t> </a:t>
            </a:r>
            <a:r>
              <a:rPr spc="-95" dirty="0"/>
              <a:t>t</a:t>
            </a:r>
            <a:r>
              <a:rPr spc="-105" dirty="0"/>
              <a:t>he</a:t>
            </a:r>
            <a:r>
              <a:rPr spc="-110" dirty="0"/>
              <a:t>i</a:t>
            </a:r>
            <a:r>
              <a:rPr spc="-5" dirty="0"/>
              <a:t>r  </a:t>
            </a:r>
            <a:r>
              <a:rPr spc="-105" dirty="0"/>
              <a:t>p</a:t>
            </a:r>
            <a:r>
              <a:rPr spc="-180" dirty="0"/>
              <a:t>r</a:t>
            </a:r>
            <a:r>
              <a:rPr spc="-110" dirty="0"/>
              <a:t>o</a:t>
            </a:r>
            <a:r>
              <a:rPr spc="-105" dirty="0"/>
              <a:t>pe</a:t>
            </a:r>
            <a:r>
              <a:rPr spc="-110" dirty="0"/>
              <a:t>r</a:t>
            </a:r>
            <a:r>
              <a:rPr spc="-100" dirty="0"/>
              <a:t>t</a:t>
            </a:r>
            <a:r>
              <a:rPr spc="-110" dirty="0"/>
              <a:t>i</a:t>
            </a:r>
            <a:r>
              <a:rPr spc="-105" dirty="0"/>
              <a:t>e</a:t>
            </a:r>
            <a:r>
              <a:rPr spc="-5" dirty="0"/>
              <a:t>s</a:t>
            </a:r>
            <a:r>
              <a:rPr spc="-195" dirty="0"/>
              <a:t> </a:t>
            </a:r>
            <a:r>
              <a:rPr spc="-105" dirty="0"/>
              <a:t>a</a:t>
            </a:r>
            <a:r>
              <a:rPr spc="-100" dirty="0"/>
              <a:t>n</a:t>
            </a:r>
            <a:r>
              <a:rPr spc="-5" dirty="0"/>
              <a:t>d</a:t>
            </a:r>
            <a:r>
              <a:rPr spc="-200" dirty="0"/>
              <a:t> </a:t>
            </a:r>
            <a:r>
              <a:rPr spc="-100" dirty="0"/>
              <a:t>m</a:t>
            </a:r>
            <a:r>
              <a:rPr spc="-105" dirty="0"/>
              <a:t>e</a:t>
            </a:r>
            <a:r>
              <a:rPr spc="-100" dirty="0"/>
              <a:t>t</a:t>
            </a:r>
            <a:r>
              <a:rPr spc="-110" dirty="0"/>
              <a:t>hod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2082507"/>
            <a:ext cx="7108825" cy="297688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defined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objects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programming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interface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properties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methods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each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object.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properties</a:t>
            </a:r>
            <a:r>
              <a:rPr sz="2200" b="1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2200" b="1" spc="-15" dirty="0">
                <a:solidFill>
                  <a:srgbClr val="2E2B1F"/>
                </a:solidFill>
                <a:latin typeface="Calibri"/>
                <a:cs typeface="Calibri"/>
              </a:rPr>
              <a:t>values</a:t>
            </a:r>
            <a:r>
              <a:rPr sz="22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(of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Elements)</a:t>
            </a:r>
            <a:r>
              <a:rPr sz="22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set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change.</a:t>
            </a:r>
            <a:endParaRPr sz="2200">
              <a:latin typeface="Calibri"/>
              <a:cs typeface="Calibri"/>
            </a:endParaRPr>
          </a:p>
          <a:p>
            <a:pPr marL="241300" marR="38100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DOM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methods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actions</a:t>
            </a:r>
            <a:r>
              <a:rPr sz="2200" b="1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perform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(on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Elements).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method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 action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do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(like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add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deleting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element).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Website 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3" y="1371600"/>
            <a:ext cx="820581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69771" y="4876800"/>
            <a:ext cx="685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2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385064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DO</a:t>
            </a:r>
            <a:r>
              <a:rPr spc="-5" dirty="0"/>
              <a:t>M</a:t>
            </a:r>
            <a:r>
              <a:rPr spc="-204" dirty="0"/>
              <a:t> </a:t>
            </a:r>
            <a:r>
              <a:rPr spc="-110" dirty="0"/>
              <a:t>E</a:t>
            </a:r>
            <a:r>
              <a:rPr spc="-165" dirty="0"/>
              <a:t>x</a:t>
            </a:r>
            <a:r>
              <a:rPr spc="-105" dirty="0"/>
              <a:t>a</a:t>
            </a:r>
            <a:r>
              <a:rPr spc="-100" dirty="0"/>
              <a:t>m</a:t>
            </a:r>
            <a:r>
              <a:rPr spc="-105" dirty="0"/>
              <a:t>p</a:t>
            </a:r>
            <a:r>
              <a:rPr spc="-100" dirty="0"/>
              <a:t>l</a:t>
            </a:r>
            <a:r>
              <a:rPr spc="-5" dirty="0"/>
              <a:t>e</a:t>
            </a:r>
            <a:r>
              <a:rPr spc="-200" dirty="0"/>
              <a:t> </a:t>
            </a:r>
            <a:r>
              <a:rPr spc="-5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83181"/>
            <a:ext cx="739965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following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changes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(the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innerHTML)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&lt;p&gt;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with id="demo":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2219985"/>
            <a:ext cx="2501265" cy="166878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2510"/>
              </a:lnSpc>
              <a:spcBef>
                <a:spcPts val="26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html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375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body</a:t>
            </a: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375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p</a:t>
            </a:r>
            <a:r>
              <a:rPr sz="2200" spc="-7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id</a:t>
            </a: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="demo"&gt;&lt;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/p</a:t>
            </a: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510"/>
              </a:lnSpc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script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40" y="3830192"/>
            <a:ext cx="7660640" cy="2305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>
              <a:lnSpc>
                <a:spcPts val="2510"/>
              </a:lnSpc>
              <a:spcBef>
                <a:spcPts val="95"/>
              </a:spcBef>
            </a:pPr>
            <a:r>
              <a:rPr sz="2200" spc="-10" dirty="0">
                <a:latin typeface="Calibri"/>
                <a:cs typeface="Calibri"/>
              </a:rPr>
              <a:t>document.getElementById(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"demo"</a:t>
            </a:r>
            <a:r>
              <a:rPr sz="2200" spc="-10" dirty="0">
                <a:latin typeface="Calibri"/>
                <a:cs typeface="Calibri"/>
              </a:rPr>
              <a:t>).innerHTML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=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"Hello</a:t>
            </a:r>
            <a:r>
              <a:rPr sz="2200" spc="55" dirty="0">
                <a:solidFill>
                  <a:srgbClr val="A42A2A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A42A2A"/>
                </a:solidFill>
                <a:latin typeface="Calibri"/>
                <a:cs typeface="Calibri"/>
              </a:rPr>
              <a:t>World!"</a:t>
            </a:r>
            <a:r>
              <a:rPr sz="2200" spc="-15" dirty="0">
                <a:latin typeface="Calibri"/>
                <a:cs typeface="Calibri"/>
              </a:rPr>
              <a:t>;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375"/>
              </a:lnSpc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/script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375"/>
              </a:lnSpc>
            </a:pP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5" dirty="0">
                <a:solidFill>
                  <a:srgbClr val="A42A2A"/>
                </a:solidFill>
                <a:latin typeface="Calibri"/>
                <a:cs typeface="Calibri"/>
              </a:rPr>
              <a:t>/body</a:t>
            </a:r>
            <a:r>
              <a:rPr sz="2200" spc="-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510"/>
              </a:lnSpc>
            </a:pP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200" spc="-10" dirty="0">
                <a:solidFill>
                  <a:srgbClr val="A42A2A"/>
                </a:solidFill>
                <a:latin typeface="Calibri"/>
                <a:cs typeface="Calibri"/>
              </a:rPr>
              <a:t>/html</a:t>
            </a:r>
            <a:r>
              <a:rPr sz="2200" spc="-1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Calibri"/>
              <a:cs typeface="Calibri"/>
            </a:endParaRPr>
          </a:p>
          <a:p>
            <a:pPr marL="241300" marR="894080" indent="-228600">
              <a:lnSpc>
                <a:spcPts val="2380"/>
              </a:lnSpc>
              <a:spcBef>
                <a:spcPts val="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above,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getElementById</a:t>
            </a:r>
            <a:r>
              <a:rPr sz="2200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method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,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while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innerHTML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property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9928" y="2319527"/>
            <a:ext cx="2493645" cy="1644650"/>
            <a:chOff x="5519928" y="2319527"/>
            <a:chExt cx="2493645" cy="16446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9928" y="2319527"/>
              <a:ext cx="2493264" cy="16443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2514638"/>
              <a:ext cx="1905000" cy="105710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19265" y="2163571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Out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725550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g</a:t>
            </a:r>
            <a:r>
              <a:rPr spc="-105" dirty="0"/>
              <a:t>e</a:t>
            </a:r>
            <a:r>
              <a:rPr spc="-100" dirty="0"/>
              <a:t>t</a:t>
            </a:r>
            <a:r>
              <a:rPr spc="-110" dirty="0"/>
              <a:t>E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100" dirty="0"/>
              <a:t>m</a:t>
            </a:r>
            <a:r>
              <a:rPr spc="-105" dirty="0"/>
              <a:t>e</a:t>
            </a:r>
            <a:r>
              <a:rPr spc="-100" dirty="0"/>
              <a:t>nt</a:t>
            </a:r>
            <a:r>
              <a:rPr spc="-155" dirty="0"/>
              <a:t>B</a:t>
            </a:r>
            <a:r>
              <a:rPr spc="-105" dirty="0"/>
              <a:t>yI</a:t>
            </a:r>
            <a:r>
              <a:rPr spc="-5" dirty="0"/>
              <a:t>d</a:t>
            </a:r>
            <a:r>
              <a:rPr spc="-210" dirty="0"/>
              <a:t> </a:t>
            </a:r>
            <a:r>
              <a:rPr spc="-5" dirty="0"/>
              <a:t>&amp;</a:t>
            </a:r>
            <a:r>
              <a:rPr spc="-204" dirty="0"/>
              <a:t> </a:t>
            </a:r>
            <a:r>
              <a:rPr spc="-110" dirty="0"/>
              <a:t>i</a:t>
            </a:r>
            <a:r>
              <a:rPr spc="-100" dirty="0"/>
              <a:t>nn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100" dirty="0"/>
              <a:t>H</a:t>
            </a:r>
            <a:r>
              <a:rPr spc="-105" dirty="0"/>
              <a:t>TM</a:t>
            </a:r>
            <a:r>
              <a:rPr spc="-5" dirty="0"/>
              <a:t>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548663"/>
            <a:ext cx="7129145" cy="451993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 getElementById</a:t>
            </a:r>
            <a:r>
              <a:rPr sz="22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Method</a:t>
            </a:r>
            <a:endParaRPr sz="2200">
              <a:latin typeface="Calibri"/>
              <a:cs typeface="Calibri"/>
            </a:endParaRPr>
          </a:p>
          <a:p>
            <a:pPr marL="241300" marR="7112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most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common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way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access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2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id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element.</a:t>
            </a:r>
            <a:endParaRPr sz="2200">
              <a:latin typeface="Calibri"/>
              <a:cs typeface="Calibri"/>
            </a:endParaRPr>
          </a:p>
          <a:p>
            <a:pPr marL="241300" marR="583565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above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getElementById</a:t>
            </a:r>
            <a:r>
              <a:rPr sz="2200" spc="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method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200" spc="-48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id="demo"</a:t>
            </a:r>
            <a:r>
              <a:rPr sz="22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find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innerHTML</a:t>
            </a:r>
            <a:r>
              <a:rPr sz="22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Property</a:t>
            </a:r>
            <a:endParaRPr sz="2200">
              <a:latin typeface="Calibri"/>
              <a:cs typeface="Calibri"/>
            </a:endParaRPr>
          </a:p>
          <a:p>
            <a:pPr marL="241300" marR="108585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easiest 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way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get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using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innerHTML</a:t>
            </a:r>
            <a:r>
              <a:rPr sz="22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Calibri"/>
                <a:cs typeface="Calibri"/>
              </a:rPr>
              <a:t>property.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innerHTML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 property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is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useful</a:t>
            </a:r>
            <a:r>
              <a:rPr sz="22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getting</a:t>
            </a:r>
            <a:r>
              <a:rPr sz="22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 replacing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content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elements.</a:t>
            </a:r>
            <a:endParaRPr sz="2200">
              <a:latin typeface="Calibri"/>
              <a:cs typeface="Calibri"/>
            </a:endParaRPr>
          </a:p>
          <a:p>
            <a:pPr marL="241300" marR="297815" indent="-228600">
              <a:lnSpc>
                <a:spcPct val="100000"/>
              </a:lnSpc>
              <a:spcBef>
                <a:spcPts val="5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innerHTML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property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be used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E2B1F"/>
                </a:solidFill>
                <a:latin typeface="Calibri"/>
                <a:cs typeface="Calibri"/>
              </a:rPr>
              <a:t>get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change</a:t>
            </a:r>
            <a:r>
              <a:rPr sz="22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Calibri"/>
                <a:cs typeface="Calibri"/>
              </a:rPr>
              <a:t>any </a:t>
            </a:r>
            <a:r>
              <a:rPr sz="2200" spc="-4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r>
              <a:rPr sz="22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element,</a:t>
            </a:r>
            <a:r>
              <a:rPr sz="22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including</a:t>
            </a:r>
            <a:r>
              <a:rPr sz="22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r>
              <a:rPr sz="22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2E2B1F"/>
                </a:solidFill>
                <a:latin typeface="Calibri"/>
                <a:cs typeface="Calibri"/>
              </a:rPr>
              <a:t>&lt;body&gt;.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79691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F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110" dirty="0"/>
              <a:t>di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29" dirty="0"/>
              <a:t> </a:t>
            </a:r>
            <a:r>
              <a:rPr spc="-100" dirty="0"/>
              <a:t>H</a:t>
            </a:r>
            <a:r>
              <a:rPr spc="-105" dirty="0"/>
              <a:t>TM</a:t>
            </a:r>
            <a:r>
              <a:rPr spc="-5" dirty="0"/>
              <a:t>L</a:t>
            </a:r>
            <a:r>
              <a:rPr spc="-204" dirty="0"/>
              <a:t> </a:t>
            </a:r>
            <a:r>
              <a:rPr spc="-110" dirty="0"/>
              <a:t>E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100" dirty="0"/>
              <a:t>m</a:t>
            </a:r>
            <a:r>
              <a:rPr spc="-105" dirty="0"/>
              <a:t>e</a:t>
            </a:r>
            <a:r>
              <a:rPr spc="-100" dirty="0"/>
              <a:t>nt</a:t>
            </a:r>
            <a:r>
              <a:rPr spc="-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2203450"/>
          <a:ext cx="7620000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document.getElementById(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Find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an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element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by element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document.getElementsByTagName(</a:t>
                      </a:r>
                      <a:r>
                        <a:rPr sz="1800" i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Find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tag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document.getElementsByClassName(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Find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class 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621093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Ch</a:t>
            </a:r>
            <a:r>
              <a:rPr spc="-105" dirty="0"/>
              <a:t>a</a:t>
            </a:r>
            <a:r>
              <a:rPr spc="-100" dirty="0"/>
              <a:t>n</a:t>
            </a:r>
            <a:r>
              <a:rPr spc="-110" dirty="0"/>
              <a:t>gi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15" dirty="0"/>
              <a:t> </a:t>
            </a:r>
            <a:r>
              <a:rPr spc="-100" dirty="0"/>
              <a:t>H</a:t>
            </a:r>
            <a:r>
              <a:rPr spc="-105" dirty="0"/>
              <a:t>TM</a:t>
            </a:r>
            <a:r>
              <a:rPr spc="-5" dirty="0"/>
              <a:t>L</a:t>
            </a:r>
            <a:r>
              <a:rPr spc="-195" dirty="0"/>
              <a:t> </a:t>
            </a:r>
            <a:r>
              <a:rPr spc="-110" dirty="0"/>
              <a:t>E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100" dirty="0"/>
              <a:t>m</a:t>
            </a:r>
            <a:r>
              <a:rPr spc="-105" dirty="0"/>
              <a:t>e</a:t>
            </a:r>
            <a:r>
              <a:rPr spc="-100" dirty="0"/>
              <a:t>nt</a:t>
            </a:r>
            <a:r>
              <a:rPr spc="-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7050" y="1898650"/>
          <a:ext cx="7620000" cy="2931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.innerHTML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=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new</a:t>
                      </a:r>
                      <a:r>
                        <a:rPr sz="1800" i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 </a:t>
                      </a:r>
                      <a:r>
                        <a:rPr sz="1800" i="1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Change</a:t>
                      </a: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inner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i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sz="1800" i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attribute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= 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new</a:t>
                      </a:r>
                      <a:r>
                        <a:rPr sz="1800" i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533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Change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attribute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an </a:t>
                      </a:r>
                      <a:r>
                        <a:rPr sz="1800" spc="-3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i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.setAttribute</a:t>
                      </a:r>
                      <a:r>
                        <a:rPr sz="1800" i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(attribute,</a:t>
                      </a:r>
                      <a:r>
                        <a:rPr sz="1800" i="1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value)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533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Change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attribute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an </a:t>
                      </a:r>
                      <a:r>
                        <a:rPr sz="1800" spc="-3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.style.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property</a:t>
                      </a:r>
                      <a:r>
                        <a:rPr sz="1800" i="1" spc="-4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=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new</a:t>
                      </a:r>
                      <a:r>
                        <a:rPr sz="1800" i="1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style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905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Change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style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 </a:t>
                      </a:r>
                      <a:r>
                        <a:rPr sz="1800" spc="-3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72072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A</a:t>
            </a:r>
            <a:r>
              <a:rPr spc="-110" dirty="0"/>
              <a:t>ddi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15" dirty="0"/>
              <a:t> </a:t>
            </a:r>
            <a:r>
              <a:rPr spc="-105" dirty="0"/>
              <a:t>a</a:t>
            </a:r>
            <a:r>
              <a:rPr spc="-100" dirty="0"/>
              <a:t>n</a:t>
            </a:r>
            <a:r>
              <a:rPr spc="-5" dirty="0"/>
              <a:t>d</a:t>
            </a:r>
            <a:r>
              <a:rPr spc="-210" dirty="0"/>
              <a:t> </a:t>
            </a:r>
            <a:r>
              <a:rPr spc="-105" dirty="0"/>
              <a:t>De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100" dirty="0"/>
              <a:t>t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15" dirty="0"/>
              <a:t> </a:t>
            </a:r>
            <a:r>
              <a:rPr spc="-110" dirty="0"/>
              <a:t>E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100" dirty="0"/>
              <a:t>m</a:t>
            </a:r>
            <a:r>
              <a:rPr spc="-105" dirty="0"/>
              <a:t>e</a:t>
            </a:r>
            <a:r>
              <a:rPr spc="-100" dirty="0"/>
              <a:t>nt</a:t>
            </a:r>
            <a:r>
              <a:rPr spc="-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2051050"/>
          <a:ext cx="7620000" cy="2225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document.createElement(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Create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an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document.removeChild(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Remove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an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document.appendChild(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Add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HTML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document.replaceChild(</a:t>
                      </a:r>
                      <a:r>
                        <a:rPr sz="18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Replace</a:t>
                      </a:r>
                      <a:r>
                        <a:rPr sz="1800" spc="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HTML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document.write(</a:t>
                      </a:r>
                      <a:r>
                        <a:rPr sz="1800" i="1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text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Write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into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output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stream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7416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A</a:t>
            </a:r>
            <a:r>
              <a:rPr spc="-110" dirty="0"/>
              <a:t>ddi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15" dirty="0"/>
              <a:t> </a:t>
            </a:r>
            <a:r>
              <a:rPr spc="-190" dirty="0"/>
              <a:t>E</a:t>
            </a:r>
            <a:r>
              <a:rPr spc="-185" dirty="0"/>
              <a:t>v</a:t>
            </a:r>
            <a:r>
              <a:rPr spc="-105" dirty="0"/>
              <a:t>e</a:t>
            </a:r>
            <a:r>
              <a:rPr spc="-100" dirty="0"/>
              <a:t>nt</a:t>
            </a:r>
            <a:r>
              <a:rPr spc="-5" dirty="0"/>
              <a:t>s</a:t>
            </a:r>
            <a:r>
              <a:rPr spc="-229" dirty="0"/>
              <a:t> </a:t>
            </a:r>
            <a:r>
              <a:rPr spc="-100" dirty="0"/>
              <a:t>H</a:t>
            </a:r>
            <a:r>
              <a:rPr spc="-105" dirty="0"/>
              <a:t>a</a:t>
            </a:r>
            <a:r>
              <a:rPr spc="-100" dirty="0"/>
              <a:t>n</a:t>
            </a:r>
            <a:r>
              <a:rPr spc="-110" dirty="0"/>
              <a:t>d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2127250"/>
          <a:ext cx="7620000" cy="2468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373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document.getElementById(</a:t>
                      </a:r>
                      <a:r>
                        <a:rPr sz="24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r>
                        <a:rPr sz="24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).onclick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=</a:t>
                      </a:r>
                      <a:r>
                        <a:rPr sz="2400" spc="-4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function(){</a:t>
                      </a:r>
                      <a:r>
                        <a:rPr sz="2400" i="1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code</a:t>
                      </a:r>
                      <a:r>
                        <a:rPr sz="24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}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42570">
                        <a:lnSpc>
                          <a:spcPts val="4320"/>
                        </a:lnSpc>
                        <a:spcBef>
                          <a:spcPts val="145"/>
                        </a:spcBef>
                      </a:pPr>
                      <a:r>
                        <a:rPr sz="24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Adding </a:t>
                      </a:r>
                      <a:r>
                        <a:rPr sz="24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event </a:t>
                      </a:r>
                      <a:r>
                        <a:rPr sz="24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handler</a:t>
                      </a:r>
                      <a:r>
                        <a:rPr sz="2400" spc="-3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code</a:t>
                      </a:r>
                      <a:r>
                        <a:rPr sz="2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2400" spc="-4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an </a:t>
                      </a:r>
                      <a:r>
                        <a:rPr sz="2400" spc="-5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onclick</a:t>
                      </a:r>
                      <a:r>
                        <a:rPr sz="2400" spc="-2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event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3314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F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110" dirty="0"/>
              <a:t>di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29" dirty="0"/>
              <a:t> </a:t>
            </a:r>
            <a:r>
              <a:rPr spc="-100" dirty="0"/>
              <a:t>H</a:t>
            </a:r>
            <a:r>
              <a:rPr spc="-105" dirty="0"/>
              <a:t>TM</a:t>
            </a:r>
            <a:r>
              <a:rPr spc="-5" dirty="0"/>
              <a:t>L</a:t>
            </a:r>
            <a:r>
              <a:rPr spc="-204" dirty="0"/>
              <a:t> </a:t>
            </a:r>
            <a:r>
              <a:rPr spc="-105" dirty="0"/>
              <a:t>O</a:t>
            </a:r>
            <a:r>
              <a:rPr spc="-100" dirty="0"/>
              <a:t>b</a:t>
            </a:r>
            <a:r>
              <a:rPr spc="-105" dirty="0"/>
              <a:t>jec</a:t>
            </a:r>
            <a:r>
              <a:rPr spc="-100" dirty="0"/>
              <a:t>t</a:t>
            </a:r>
            <a:r>
              <a:rPr spc="-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593850"/>
          <a:ext cx="7620000" cy="3235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Property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4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document.baseURI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388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absolute</a:t>
                      </a:r>
                      <a:r>
                        <a:rPr sz="1800" spc="2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base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URI of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39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document.body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&lt;body&gt;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document.cookie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document's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cookie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document.doctype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document's doctype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document.forms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all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&lt;form&gt;</a:t>
                      </a:r>
                      <a:r>
                        <a:rPr sz="1800" spc="-1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document.head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&lt;head&gt;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document.images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Returns</a:t>
                      </a:r>
                      <a:r>
                        <a:rPr sz="1800" spc="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all</a:t>
                      </a:r>
                      <a:r>
                        <a:rPr sz="1800" spc="-1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&lt;img&gt; elements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2E2B1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58642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Ch</a:t>
            </a:r>
            <a:r>
              <a:rPr spc="-105" dirty="0"/>
              <a:t>a</a:t>
            </a:r>
            <a:r>
              <a:rPr spc="-100" dirty="0"/>
              <a:t>n</a:t>
            </a:r>
            <a:r>
              <a:rPr spc="-110" dirty="0"/>
              <a:t>gi</a:t>
            </a:r>
            <a:r>
              <a:rPr spc="-100" dirty="0"/>
              <a:t>n</a:t>
            </a:r>
            <a:r>
              <a:rPr spc="-5" dirty="0"/>
              <a:t>g</a:t>
            </a:r>
            <a:r>
              <a:rPr spc="-215" dirty="0"/>
              <a:t> </a:t>
            </a:r>
            <a:r>
              <a:rPr spc="-100" dirty="0"/>
              <a:t>H</a:t>
            </a:r>
            <a:r>
              <a:rPr spc="-105" dirty="0"/>
              <a:t>TM</a:t>
            </a:r>
            <a:r>
              <a:rPr spc="-5" dirty="0"/>
              <a:t>L</a:t>
            </a:r>
            <a:r>
              <a:rPr spc="-195" dirty="0"/>
              <a:t> </a:t>
            </a:r>
            <a:r>
              <a:rPr spc="-110" dirty="0"/>
              <a:t>Co</a:t>
            </a:r>
            <a:r>
              <a:rPr spc="-100" dirty="0"/>
              <a:t>n</a:t>
            </a:r>
            <a:r>
              <a:rPr spc="-135" dirty="0"/>
              <a:t>t</a:t>
            </a:r>
            <a:r>
              <a:rPr spc="-105" dirty="0"/>
              <a:t>e</a:t>
            </a:r>
            <a:r>
              <a:rPr spc="-100" dirty="0"/>
              <a:t>n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396841"/>
            <a:ext cx="6429375" cy="522160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9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&lt;html&gt;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&lt;body&gt;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&lt;h2&gt;JavaScript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can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Change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HTML&lt;/h2&gt;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&lt;p id="p1"&gt;Hello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World!&lt;/p&gt;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&lt;script&gt;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document.getElementById("p1").innerHTML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0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"New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text!";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&lt;/script&gt;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&lt;p&gt;The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paragraph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above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was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changed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script.&lt;/p&gt;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&lt;/body&gt;</a:t>
            </a:r>
            <a:r>
              <a:rPr sz="2000" spc="-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&lt;/html&gt;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  <a:hlinkClick r:id="rId2" action="ppaction://hlinkfile"/>
              </a:rPr>
              <a:t>Output</a:t>
            </a:r>
            <a:endParaRPr sz="22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4"/>
              </a:spcBef>
            </a:pP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JavaScript</a:t>
            </a:r>
            <a:r>
              <a:rPr sz="20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20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Calibri"/>
                <a:cs typeface="Calibri"/>
              </a:rPr>
              <a:t>Change </a:t>
            </a:r>
            <a:r>
              <a:rPr sz="2000" b="1" dirty="0">
                <a:solidFill>
                  <a:srgbClr val="2E2B1F"/>
                </a:solidFill>
                <a:latin typeface="Calibri"/>
                <a:cs typeface="Calibri"/>
              </a:rPr>
              <a:t>HTML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New</a:t>
            </a:r>
            <a:r>
              <a:rPr sz="20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text!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paragraph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above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was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changed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by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script.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31089"/>
            <a:ext cx="7203440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spc="-105" dirty="0"/>
              <a:t>C</a:t>
            </a:r>
            <a:r>
              <a:rPr sz="4100" spc="-95" dirty="0"/>
              <a:t>h</a:t>
            </a:r>
            <a:r>
              <a:rPr sz="4100" spc="-100" dirty="0"/>
              <a:t>a</a:t>
            </a:r>
            <a:r>
              <a:rPr sz="4100" spc="-95" dirty="0"/>
              <a:t>n</a:t>
            </a:r>
            <a:r>
              <a:rPr sz="4100" spc="-100" dirty="0"/>
              <a:t>gi</a:t>
            </a:r>
            <a:r>
              <a:rPr sz="4100" spc="-110" dirty="0"/>
              <a:t>n</a:t>
            </a:r>
            <a:r>
              <a:rPr sz="4100" dirty="0"/>
              <a:t>g</a:t>
            </a:r>
            <a:r>
              <a:rPr sz="4100" spc="-250" dirty="0"/>
              <a:t> </a:t>
            </a:r>
            <a:r>
              <a:rPr sz="4100" spc="-95" dirty="0"/>
              <a:t>th</a:t>
            </a:r>
            <a:r>
              <a:rPr sz="4100" dirty="0"/>
              <a:t>e</a:t>
            </a:r>
            <a:r>
              <a:rPr sz="4100" spc="-220" dirty="0"/>
              <a:t> </a:t>
            </a:r>
            <a:r>
              <a:rPr sz="4100" spc="-345" dirty="0"/>
              <a:t>V</a:t>
            </a:r>
            <a:r>
              <a:rPr sz="4100" spc="-100" dirty="0"/>
              <a:t>alu</a:t>
            </a:r>
            <a:r>
              <a:rPr sz="4100" dirty="0"/>
              <a:t>e</a:t>
            </a:r>
            <a:r>
              <a:rPr sz="4100" spc="-229" dirty="0"/>
              <a:t> </a:t>
            </a:r>
            <a:r>
              <a:rPr sz="4100" spc="-95" dirty="0"/>
              <a:t>o</a:t>
            </a:r>
            <a:r>
              <a:rPr sz="4100" dirty="0"/>
              <a:t>f</a:t>
            </a:r>
            <a:r>
              <a:rPr sz="4100" spc="-225" dirty="0"/>
              <a:t> </a:t>
            </a:r>
            <a:r>
              <a:rPr sz="4100" spc="-100" dirty="0"/>
              <a:t>a</a:t>
            </a:r>
            <a:r>
              <a:rPr sz="4100" dirty="0"/>
              <a:t>n</a:t>
            </a:r>
            <a:r>
              <a:rPr sz="4100" spc="-220" dirty="0"/>
              <a:t> </a:t>
            </a:r>
            <a:r>
              <a:rPr sz="4100" spc="-165" dirty="0"/>
              <a:t>A</a:t>
            </a:r>
            <a:r>
              <a:rPr sz="4100" spc="-95" dirty="0"/>
              <a:t>tt</a:t>
            </a:r>
            <a:r>
              <a:rPr sz="4100" spc="-105" dirty="0"/>
              <a:t>r</a:t>
            </a:r>
            <a:r>
              <a:rPr sz="4100" spc="-100" dirty="0"/>
              <a:t>ibu</a:t>
            </a:r>
            <a:r>
              <a:rPr sz="4100" spc="-130" dirty="0"/>
              <a:t>t</a:t>
            </a:r>
            <a:r>
              <a:rPr sz="4100" dirty="0"/>
              <a:t>e</a:t>
            </a:r>
            <a:endParaRPr sz="4100"/>
          </a:p>
        </p:txBody>
      </p:sp>
      <p:sp>
        <p:nvSpPr>
          <p:cNvPr id="3" name="object 3"/>
          <p:cNvSpPr txBox="1"/>
          <p:nvPr/>
        </p:nvSpPr>
        <p:spPr>
          <a:xfrm>
            <a:off x="650240" y="1396841"/>
            <a:ext cx="6987540" cy="406209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</a:rPr>
              <a:t>Example</a:t>
            </a:r>
            <a:endParaRPr sz="22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9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&lt;html&gt;&lt;body&gt;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&lt;img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id="image"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src="smiley.gif"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width="160"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height="120"&gt;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&lt;script&gt;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document.getElementById("image").src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= "landscape.jpg";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&lt;/script&gt;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&lt;p&gt;The original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image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was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smiley.gif,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but the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script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changed</a:t>
            </a:r>
            <a:r>
              <a:rPr sz="20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</a:pP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landscape.jpg&lt;/p&gt;</a:t>
            </a:r>
            <a:endParaRPr sz="2000" dirty="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&lt;/body&gt;&lt;/html&gt;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lr>
                <a:srgbClr val="A9A47B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2E2B1F"/>
                </a:solidFill>
                <a:latin typeface="Calibri"/>
                <a:cs typeface="Calibri"/>
                <a:hlinkClick r:id="rId2" action="ppaction://hlinkfile"/>
              </a:rPr>
              <a:t>Output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2200" y="5029200"/>
            <a:ext cx="6096000" cy="1828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7690"/>
            <a:ext cx="178625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O</a:t>
            </a:r>
            <a:r>
              <a:rPr spc="-100" dirty="0"/>
              <a:t>utl</a:t>
            </a:r>
            <a:r>
              <a:rPr spc="-110" dirty="0"/>
              <a:t>i</a:t>
            </a:r>
            <a:r>
              <a:rPr spc="-100" dirty="0"/>
              <a:t>n</a:t>
            </a:r>
            <a:r>
              <a:rPr spc="-5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500" y="1939035"/>
            <a:ext cx="7645400" cy="4123054"/>
            <a:chOff x="444500" y="1939035"/>
            <a:chExt cx="7645400" cy="4123054"/>
          </a:xfrm>
        </p:grpSpPr>
        <p:sp>
          <p:nvSpPr>
            <p:cNvPr id="4" name="object 4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66"/>
                  </a:lnTo>
                  <a:lnTo>
                    <a:pt x="134341" y="17277"/>
                  </a:lnTo>
                  <a:lnTo>
                    <a:pt x="96977" y="37551"/>
                  </a:lnTo>
                  <a:lnTo>
                    <a:pt x="64423" y="64404"/>
                  </a:lnTo>
                  <a:lnTo>
                    <a:pt x="37564" y="96955"/>
                  </a:lnTo>
                  <a:lnTo>
                    <a:pt x="17285" y="134320"/>
                  </a:lnTo>
                  <a:lnTo>
                    <a:pt x="4468" y="175617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68" y="1144130"/>
                  </a:lnTo>
                  <a:lnTo>
                    <a:pt x="17285" y="1185410"/>
                  </a:lnTo>
                  <a:lnTo>
                    <a:pt x="37564" y="1222772"/>
                  </a:lnTo>
                  <a:lnTo>
                    <a:pt x="64423" y="1255331"/>
                  </a:lnTo>
                  <a:lnTo>
                    <a:pt x="96977" y="1282198"/>
                  </a:lnTo>
                  <a:lnTo>
                    <a:pt x="134341" y="1302488"/>
                  </a:lnTo>
                  <a:lnTo>
                    <a:pt x="175632" y="1315312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82" y="1315312"/>
                  </a:lnTo>
                  <a:lnTo>
                    <a:pt x="7485679" y="1302488"/>
                  </a:lnTo>
                  <a:lnTo>
                    <a:pt x="7523044" y="1282198"/>
                  </a:lnTo>
                  <a:lnTo>
                    <a:pt x="7555595" y="1255331"/>
                  </a:lnTo>
                  <a:lnTo>
                    <a:pt x="7582448" y="1222772"/>
                  </a:lnTo>
                  <a:lnTo>
                    <a:pt x="7602722" y="1185410"/>
                  </a:lnTo>
                  <a:lnTo>
                    <a:pt x="7615533" y="1144130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33" y="175617"/>
                  </a:lnTo>
                  <a:lnTo>
                    <a:pt x="7602722" y="134320"/>
                  </a:lnTo>
                  <a:lnTo>
                    <a:pt x="7582448" y="96955"/>
                  </a:lnTo>
                  <a:lnTo>
                    <a:pt x="7555595" y="64404"/>
                  </a:lnTo>
                  <a:lnTo>
                    <a:pt x="7523044" y="37551"/>
                  </a:lnTo>
                  <a:lnTo>
                    <a:pt x="7485679" y="17277"/>
                  </a:lnTo>
                  <a:lnTo>
                    <a:pt x="7444382" y="4466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4A2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68" y="175617"/>
                  </a:lnTo>
                  <a:lnTo>
                    <a:pt x="17285" y="134320"/>
                  </a:lnTo>
                  <a:lnTo>
                    <a:pt x="37564" y="96955"/>
                  </a:lnTo>
                  <a:lnTo>
                    <a:pt x="64423" y="64404"/>
                  </a:lnTo>
                  <a:lnTo>
                    <a:pt x="96977" y="37551"/>
                  </a:lnTo>
                  <a:lnTo>
                    <a:pt x="134341" y="17277"/>
                  </a:lnTo>
                  <a:lnTo>
                    <a:pt x="175632" y="4466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66"/>
                  </a:lnTo>
                  <a:lnTo>
                    <a:pt x="7485679" y="17277"/>
                  </a:lnTo>
                  <a:lnTo>
                    <a:pt x="7523044" y="37551"/>
                  </a:lnTo>
                  <a:lnTo>
                    <a:pt x="7555595" y="64404"/>
                  </a:lnTo>
                  <a:lnTo>
                    <a:pt x="7582448" y="96955"/>
                  </a:lnTo>
                  <a:lnTo>
                    <a:pt x="7602722" y="134320"/>
                  </a:lnTo>
                  <a:lnTo>
                    <a:pt x="7615533" y="175617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33" y="1144130"/>
                  </a:lnTo>
                  <a:lnTo>
                    <a:pt x="7602722" y="1185410"/>
                  </a:lnTo>
                  <a:lnTo>
                    <a:pt x="7582448" y="1222772"/>
                  </a:lnTo>
                  <a:lnTo>
                    <a:pt x="7555595" y="1255331"/>
                  </a:lnTo>
                  <a:lnTo>
                    <a:pt x="7523044" y="1282198"/>
                  </a:lnTo>
                  <a:lnTo>
                    <a:pt x="7485679" y="1302488"/>
                  </a:lnTo>
                  <a:lnTo>
                    <a:pt x="7444382" y="1315312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32" y="1315312"/>
                  </a:lnTo>
                  <a:lnTo>
                    <a:pt x="134341" y="1302488"/>
                  </a:lnTo>
                  <a:lnTo>
                    <a:pt x="96977" y="1282198"/>
                  </a:lnTo>
                  <a:lnTo>
                    <a:pt x="64423" y="1255331"/>
                  </a:lnTo>
                  <a:lnTo>
                    <a:pt x="37564" y="1222772"/>
                  </a:lnTo>
                  <a:lnTo>
                    <a:pt x="17285" y="1185410"/>
                  </a:lnTo>
                  <a:lnTo>
                    <a:pt x="4468" y="1144130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71"/>
                  </a:lnTo>
                  <a:lnTo>
                    <a:pt x="134341" y="17295"/>
                  </a:lnTo>
                  <a:lnTo>
                    <a:pt x="96977" y="37585"/>
                  </a:lnTo>
                  <a:lnTo>
                    <a:pt x="64423" y="64452"/>
                  </a:lnTo>
                  <a:lnTo>
                    <a:pt x="37564" y="97011"/>
                  </a:lnTo>
                  <a:lnTo>
                    <a:pt x="17285" y="134373"/>
                  </a:lnTo>
                  <a:lnTo>
                    <a:pt x="4468" y="175653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68" y="1144130"/>
                  </a:lnTo>
                  <a:lnTo>
                    <a:pt x="17285" y="1185410"/>
                  </a:lnTo>
                  <a:lnTo>
                    <a:pt x="37564" y="1222772"/>
                  </a:lnTo>
                  <a:lnTo>
                    <a:pt x="64423" y="1255331"/>
                  </a:lnTo>
                  <a:lnTo>
                    <a:pt x="96977" y="1282198"/>
                  </a:lnTo>
                  <a:lnTo>
                    <a:pt x="134341" y="1302488"/>
                  </a:lnTo>
                  <a:lnTo>
                    <a:pt x="175632" y="1315312"/>
                  </a:lnTo>
                  <a:lnTo>
                    <a:pt x="219964" y="1319783"/>
                  </a:lnTo>
                  <a:lnTo>
                    <a:pt x="7400035" y="1319783"/>
                  </a:lnTo>
                  <a:lnTo>
                    <a:pt x="7444382" y="1315312"/>
                  </a:lnTo>
                  <a:lnTo>
                    <a:pt x="7485679" y="1302488"/>
                  </a:lnTo>
                  <a:lnTo>
                    <a:pt x="7523044" y="1282198"/>
                  </a:lnTo>
                  <a:lnTo>
                    <a:pt x="7555595" y="1255331"/>
                  </a:lnTo>
                  <a:lnTo>
                    <a:pt x="7582448" y="1222772"/>
                  </a:lnTo>
                  <a:lnTo>
                    <a:pt x="7602722" y="1185410"/>
                  </a:lnTo>
                  <a:lnTo>
                    <a:pt x="7615533" y="1144130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33" y="175653"/>
                  </a:lnTo>
                  <a:lnTo>
                    <a:pt x="7602722" y="134373"/>
                  </a:lnTo>
                  <a:lnTo>
                    <a:pt x="7582448" y="97011"/>
                  </a:lnTo>
                  <a:lnTo>
                    <a:pt x="7555595" y="64452"/>
                  </a:lnTo>
                  <a:lnTo>
                    <a:pt x="7523044" y="37585"/>
                  </a:lnTo>
                  <a:lnTo>
                    <a:pt x="7485679" y="17295"/>
                  </a:lnTo>
                  <a:lnTo>
                    <a:pt x="7444382" y="4471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2B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68" y="175653"/>
                  </a:lnTo>
                  <a:lnTo>
                    <a:pt x="17285" y="134373"/>
                  </a:lnTo>
                  <a:lnTo>
                    <a:pt x="37564" y="97011"/>
                  </a:lnTo>
                  <a:lnTo>
                    <a:pt x="64423" y="64452"/>
                  </a:lnTo>
                  <a:lnTo>
                    <a:pt x="96977" y="37585"/>
                  </a:lnTo>
                  <a:lnTo>
                    <a:pt x="134341" y="17295"/>
                  </a:lnTo>
                  <a:lnTo>
                    <a:pt x="175632" y="4471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71"/>
                  </a:lnTo>
                  <a:lnTo>
                    <a:pt x="7485679" y="17295"/>
                  </a:lnTo>
                  <a:lnTo>
                    <a:pt x="7523044" y="37585"/>
                  </a:lnTo>
                  <a:lnTo>
                    <a:pt x="7555595" y="64452"/>
                  </a:lnTo>
                  <a:lnTo>
                    <a:pt x="7582448" y="97011"/>
                  </a:lnTo>
                  <a:lnTo>
                    <a:pt x="7602722" y="134373"/>
                  </a:lnTo>
                  <a:lnTo>
                    <a:pt x="7615533" y="175653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33" y="1144130"/>
                  </a:lnTo>
                  <a:lnTo>
                    <a:pt x="7602722" y="1185410"/>
                  </a:lnTo>
                  <a:lnTo>
                    <a:pt x="7582448" y="1222772"/>
                  </a:lnTo>
                  <a:lnTo>
                    <a:pt x="7555595" y="1255331"/>
                  </a:lnTo>
                  <a:lnTo>
                    <a:pt x="7523044" y="1282198"/>
                  </a:lnTo>
                  <a:lnTo>
                    <a:pt x="7485679" y="1302488"/>
                  </a:lnTo>
                  <a:lnTo>
                    <a:pt x="7444382" y="1315312"/>
                  </a:lnTo>
                  <a:lnTo>
                    <a:pt x="7400035" y="1319783"/>
                  </a:lnTo>
                  <a:lnTo>
                    <a:pt x="219964" y="1319783"/>
                  </a:lnTo>
                  <a:lnTo>
                    <a:pt x="175632" y="1315312"/>
                  </a:lnTo>
                  <a:lnTo>
                    <a:pt x="134341" y="1302488"/>
                  </a:lnTo>
                  <a:lnTo>
                    <a:pt x="96977" y="1282198"/>
                  </a:lnTo>
                  <a:lnTo>
                    <a:pt x="64423" y="1255331"/>
                  </a:lnTo>
                  <a:lnTo>
                    <a:pt x="37564" y="1222772"/>
                  </a:lnTo>
                  <a:lnTo>
                    <a:pt x="17285" y="1185410"/>
                  </a:lnTo>
                  <a:lnTo>
                    <a:pt x="4468" y="1144130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32" y="4471"/>
                  </a:lnTo>
                  <a:lnTo>
                    <a:pt x="134341" y="17295"/>
                  </a:lnTo>
                  <a:lnTo>
                    <a:pt x="96977" y="37585"/>
                  </a:lnTo>
                  <a:lnTo>
                    <a:pt x="64423" y="64452"/>
                  </a:lnTo>
                  <a:lnTo>
                    <a:pt x="37564" y="97011"/>
                  </a:lnTo>
                  <a:lnTo>
                    <a:pt x="17285" y="134373"/>
                  </a:lnTo>
                  <a:lnTo>
                    <a:pt x="4468" y="175653"/>
                  </a:lnTo>
                  <a:lnTo>
                    <a:pt x="0" y="219964"/>
                  </a:lnTo>
                  <a:lnTo>
                    <a:pt x="0" y="1099820"/>
                  </a:lnTo>
                  <a:lnTo>
                    <a:pt x="4468" y="1144148"/>
                  </a:lnTo>
                  <a:lnTo>
                    <a:pt x="17285" y="1185436"/>
                  </a:lnTo>
                  <a:lnTo>
                    <a:pt x="37564" y="1222800"/>
                  </a:lnTo>
                  <a:lnTo>
                    <a:pt x="64423" y="1255355"/>
                  </a:lnTo>
                  <a:lnTo>
                    <a:pt x="96977" y="1282215"/>
                  </a:lnTo>
                  <a:lnTo>
                    <a:pt x="134341" y="1302497"/>
                  </a:lnTo>
                  <a:lnTo>
                    <a:pt x="175632" y="1315314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82" y="1315314"/>
                  </a:lnTo>
                  <a:lnTo>
                    <a:pt x="7485679" y="1302497"/>
                  </a:lnTo>
                  <a:lnTo>
                    <a:pt x="7523044" y="1282215"/>
                  </a:lnTo>
                  <a:lnTo>
                    <a:pt x="7555595" y="1255355"/>
                  </a:lnTo>
                  <a:lnTo>
                    <a:pt x="7582448" y="1222800"/>
                  </a:lnTo>
                  <a:lnTo>
                    <a:pt x="7602722" y="1185436"/>
                  </a:lnTo>
                  <a:lnTo>
                    <a:pt x="7615533" y="1144148"/>
                  </a:lnTo>
                  <a:lnTo>
                    <a:pt x="7620000" y="1099820"/>
                  </a:lnTo>
                  <a:lnTo>
                    <a:pt x="7620000" y="219964"/>
                  </a:lnTo>
                  <a:lnTo>
                    <a:pt x="7615533" y="175653"/>
                  </a:lnTo>
                  <a:lnTo>
                    <a:pt x="7602722" y="134373"/>
                  </a:lnTo>
                  <a:lnTo>
                    <a:pt x="7582448" y="97011"/>
                  </a:lnTo>
                  <a:lnTo>
                    <a:pt x="7555595" y="64452"/>
                  </a:lnTo>
                  <a:lnTo>
                    <a:pt x="7523044" y="37585"/>
                  </a:lnTo>
                  <a:lnTo>
                    <a:pt x="7485679" y="17295"/>
                  </a:lnTo>
                  <a:lnTo>
                    <a:pt x="7444382" y="4471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C79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4"/>
                  </a:moveTo>
                  <a:lnTo>
                    <a:pt x="4468" y="175653"/>
                  </a:lnTo>
                  <a:lnTo>
                    <a:pt x="17285" y="134373"/>
                  </a:lnTo>
                  <a:lnTo>
                    <a:pt x="37564" y="97011"/>
                  </a:lnTo>
                  <a:lnTo>
                    <a:pt x="64423" y="64452"/>
                  </a:lnTo>
                  <a:lnTo>
                    <a:pt x="96977" y="37585"/>
                  </a:lnTo>
                  <a:lnTo>
                    <a:pt x="134341" y="17295"/>
                  </a:lnTo>
                  <a:lnTo>
                    <a:pt x="175632" y="4471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82" y="4471"/>
                  </a:lnTo>
                  <a:lnTo>
                    <a:pt x="7485679" y="17295"/>
                  </a:lnTo>
                  <a:lnTo>
                    <a:pt x="7523044" y="37585"/>
                  </a:lnTo>
                  <a:lnTo>
                    <a:pt x="7555595" y="64452"/>
                  </a:lnTo>
                  <a:lnTo>
                    <a:pt x="7582448" y="97011"/>
                  </a:lnTo>
                  <a:lnTo>
                    <a:pt x="7602722" y="134373"/>
                  </a:lnTo>
                  <a:lnTo>
                    <a:pt x="7615533" y="175653"/>
                  </a:lnTo>
                  <a:lnTo>
                    <a:pt x="7620000" y="219964"/>
                  </a:lnTo>
                  <a:lnTo>
                    <a:pt x="7620000" y="1099820"/>
                  </a:lnTo>
                  <a:lnTo>
                    <a:pt x="7615533" y="1144148"/>
                  </a:lnTo>
                  <a:lnTo>
                    <a:pt x="7602722" y="1185436"/>
                  </a:lnTo>
                  <a:lnTo>
                    <a:pt x="7582448" y="1222800"/>
                  </a:lnTo>
                  <a:lnTo>
                    <a:pt x="7555595" y="1255355"/>
                  </a:lnTo>
                  <a:lnTo>
                    <a:pt x="7523044" y="1282215"/>
                  </a:lnTo>
                  <a:lnTo>
                    <a:pt x="7485679" y="1302497"/>
                  </a:lnTo>
                  <a:lnTo>
                    <a:pt x="7444382" y="1315314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32" y="1315314"/>
                  </a:lnTo>
                  <a:lnTo>
                    <a:pt x="134341" y="1302497"/>
                  </a:lnTo>
                  <a:lnTo>
                    <a:pt x="96977" y="1282215"/>
                  </a:lnTo>
                  <a:lnTo>
                    <a:pt x="64423" y="1255355"/>
                  </a:lnTo>
                  <a:lnTo>
                    <a:pt x="37564" y="1222800"/>
                  </a:lnTo>
                  <a:lnTo>
                    <a:pt x="17285" y="1185436"/>
                  </a:lnTo>
                  <a:lnTo>
                    <a:pt x="4468" y="1144148"/>
                  </a:lnTo>
                  <a:lnTo>
                    <a:pt x="0" y="1099820"/>
                  </a:lnTo>
                  <a:lnTo>
                    <a:pt x="0" y="21996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0557" y="2045334"/>
            <a:ext cx="7120255" cy="38392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364490">
              <a:lnSpc>
                <a:spcPct val="91500"/>
              </a:lnSpc>
              <a:spcBef>
                <a:spcPts val="345"/>
              </a:spcBef>
            </a:pP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JavaScript: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Overview of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JavaScript,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using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JS in an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HTML </a:t>
            </a:r>
            <a:r>
              <a:rPr sz="2400" spc="-5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(Embedded, External), </a:t>
            </a:r>
            <a:r>
              <a:rPr sz="2400" spc="-15" dirty="0">
                <a:solidFill>
                  <a:srgbClr val="7E7E7E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types, </a:t>
            </a:r>
            <a:r>
              <a:rPr sz="2400" spc="-15" dirty="0">
                <a:solidFill>
                  <a:srgbClr val="7E7E7E"/>
                </a:solidFill>
                <a:latin typeface="Calibri"/>
                <a:cs typeface="Calibri"/>
              </a:rPr>
              <a:t>Control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Structures,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7E7E7E"/>
                </a:solidFill>
                <a:latin typeface="Calibri"/>
                <a:cs typeface="Calibri"/>
              </a:rPr>
              <a:t>Arrays,</a:t>
            </a:r>
            <a:r>
              <a:rPr sz="24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Functions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Scopes,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Objects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in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JS,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640"/>
              </a:lnSpc>
              <a:spcBef>
                <a:spcPts val="1465"/>
              </a:spcBef>
            </a:pP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DOM: DOM levels, DOM Objects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and their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properties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methods,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Manipulating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Calibri"/>
                <a:cs typeface="Calibri"/>
              </a:rPr>
              <a:t>DOM,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Calibri"/>
              <a:cs typeface="Calibri"/>
            </a:endParaRPr>
          </a:p>
          <a:p>
            <a:pPr marL="12700" marR="34290" algn="just">
              <a:lnSpc>
                <a:spcPct val="91500"/>
              </a:lnSpc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JQuery: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Introduction to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JQuery,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Loading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JQuery,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Selecting </a:t>
            </a:r>
            <a:r>
              <a:rPr sz="2400" spc="-5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elements,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changing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styles,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creating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elements,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appending 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elements,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removing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elements,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handling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events.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2571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3128</TotalTime>
  <Words>6481</Words>
  <Application>Microsoft Office PowerPoint</Application>
  <PresentationFormat>On-screen Show (4:3)</PresentationFormat>
  <Paragraphs>1112</Paragraphs>
  <Slides>117</Slides>
  <Notes>2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8" baseType="lpstr">
      <vt:lpstr>Office Theme</vt:lpstr>
      <vt:lpstr> Unit – II  WEB Scripting Languages</vt:lpstr>
      <vt:lpstr>Outline</vt:lpstr>
      <vt:lpstr>Outline</vt:lpstr>
      <vt:lpstr>JavaScript- Outline</vt:lpstr>
      <vt:lpstr>JavaScript – Introduction </vt:lpstr>
      <vt:lpstr>Overview of JavaScript,</vt:lpstr>
      <vt:lpstr>Example </vt:lpstr>
      <vt:lpstr>Client-Side Script</vt:lpstr>
      <vt:lpstr>How Website Works</vt:lpstr>
      <vt:lpstr>JavaScript</vt:lpstr>
      <vt:lpstr>JavaScript Advantages</vt:lpstr>
      <vt:lpstr>What Can JavaScript Do?</vt:lpstr>
      <vt:lpstr>PowerPoint Presentation</vt:lpstr>
      <vt:lpstr>JavaScript Syntax</vt:lpstr>
      <vt:lpstr>JavaScript Editor and Extension</vt:lpstr>
      <vt:lpstr>Inline JavaScript </vt:lpstr>
      <vt:lpstr>JavaScript Syntax</vt:lpstr>
      <vt:lpstr>JavaScript Syntax</vt:lpstr>
      <vt:lpstr>Enabling JavaScript in  Browsers</vt:lpstr>
      <vt:lpstr>Naming Form Elements in HTML</vt:lpstr>
      <vt:lpstr>JavaScript - Placement in  HTML File</vt:lpstr>
      <vt:lpstr>JavaScript in &lt;head&gt;...&lt;/head&gt; section</vt:lpstr>
      <vt:lpstr>JavaScript in &lt;body&gt;...&lt;/body&gt; section</vt:lpstr>
      <vt:lpstr>JavaScript in &lt;body&gt; and &lt;head&gt;</vt:lpstr>
      <vt:lpstr>JavaScript in External File</vt:lpstr>
      <vt:lpstr>The First Script</vt:lpstr>
      <vt:lpstr>Another Small Example</vt:lpstr>
      <vt:lpstr>Using JavaScript Code</vt:lpstr>
      <vt:lpstr>JavaScript – When is Executed?</vt:lpstr>
      <vt:lpstr>Calling a JavaScript Function from  Event Handler – Example</vt:lpstr>
      <vt:lpstr>Using External Script Files</vt:lpstr>
      <vt:lpstr>Assignment </vt:lpstr>
      <vt:lpstr>Assignment</vt:lpstr>
      <vt:lpstr>Data Types</vt:lpstr>
      <vt:lpstr>Everything is Object</vt:lpstr>
      <vt:lpstr>String Operations</vt:lpstr>
      <vt:lpstr>Arrays Operations and Properties</vt:lpstr>
      <vt:lpstr>PowerPoint Presentation</vt:lpstr>
      <vt:lpstr>Standard Popup Boxes</vt:lpstr>
      <vt:lpstr>JavaScript Variables</vt:lpstr>
      <vt:lpstr>Sum of Numbers – Example</vt:lpstr>
      <vt:lpstr>Sum of Numbers – Example (2)</vt:lpstr>
      <vt:lpstr>JavaScript Prompt – Example</vt:lpstr>
      <vt:lpstr>JavaScript - Operators</vt:lpstr>
      <vt:lpstr>Questions to solve</vt:lpstr>
      <vt:lpstr>Conditional Statement (if)</vt:lpstr>
      <vt:lpstr>Solve</vt:lpstr>
      <vt:lpstr>Switch Statement</vt:lpstr>
      <vt:lpstr>Switch case Example</vt:lpstr>
      <vt:lpstr>Loops</vt:lpstr>
      <vt:lpstr>While-loop Example</vt:lpstr>
      <vt:lpstr>Assignment</vt:lpstr>
      <vt:lpstr>Functions</vt:lpstr>
      <vt:lpstr>Function Arguments &amp; Return Value</vt:lpstr>
      <vt:lpstr>JavaScript Function Syntax</vt:lpstr>
      <vt:lpstr>????</vt:lpstr>
      <vt:lpstr>Introduction to ES6 </vt:lpstr>
      <vt:lpstr>Outline</vt:lpstr>
      <vt:lpstr>HTML   CSS   JAVASCRIPT</vt:lpstr>
      <vt:lpstr>What is the DOM?</vt:lpstr>
      <vt:lpstr>Document Object Model</vt:lpstr>
      <vt:lpstr>DOM- Document Object Mode</vt:lpstr>
      <vt:lpstr>HTML and DOM</vt:lpstr>
      <vt:lpstr>Benefits of DOM to JavaScript</vt:lpstr>
      <vt:lpstr>DOM Levels</vt:lpstr>
      <vt:lpstr>DOM Level 0 (Legacy DOM)</vt:lpstr>
      <vt:lpstr>Example DOM Level 0</vt:lpstr>
      <vt:lpstr>DOM Level 1</vt:lpstr>
      <vt:lpstr>Core DOM  way for programming languages like JavaScript to interact with, modify, and manipulate documents dynamically.</vt:lpstr>
      <vt:lpstr>Types of Nodes in Core DOM</vt:lpstr>
      <vt:lpstr>Core DOM Methods</vt:lpstr>
      <vt:lpstr>Example</vt:lpstr>
      <vt:lpstr>2. Modifying Elements</vt:lpstr>
      <vt:lpstr>3. Creating and Adding Elements</vt:lpstr>
      <vt:lpstr>Structure of HTML DOM Level 1</vt:lpstr>
      <vt:lpstr>1. Accessing Elements</vt:lpstr>
      <vt:lpstr>Example</vt:lpstr>
      <vt:lpstr>2. Modifying Elements</vt:lpstr>
      <vt:lpstr>3. Handling Events</vt:lpstr>
      <vt:lpstr>DOM Level 1</vt:lpstr>
      <vt:lpstr>DOM Level 2 (Enhanced Features)</vt:lpstr>
      <vt:lpstr>Example</vt:lpstr>
      <vt:lpstr>DOM Level 2</vt:lpstr>
      <vt:lpstr>DOM Level 2</vt:lpstr>
      <vt:lpstr>DOM Level 3</vt:lpstr>
      <vt:lpstr>DOM Level 3 (Advanced Capabilities) </vt:lpstr>
      <vt:lpstr>Example</vt:lpstr>
      <vt:lpstr>DOM Level 3</vt:lpstr>
      <vt:lpstr>DOM Objects and their  properties and methods</vt:lpstr>
      <vt:lpstr>DOM Example 1</vt:lpstr>
      <vt:lpstr>getElementById &amp; innerHTML</vt:lpstr>
      <vt:lpstr>Finding HTML Elements</vt:lpstr>
      <vt:lpstr>Changing HTML Elements</vt:lpstr>
      <vt:lpstr>Adding and Deleting Elements</vt:lpstr>
      <vt:lpstr>Adding Events Handlers</vt:lpstr>
      <vt:lpstr>Finding HTML Objects</vt:lpstr>
      <vt:lpstr>Changing HTML Content</vt:lpstr>
      <vt:lpstr>Changing the Value of an Attribute</vt:lpstr>
      <vt:lpstr>Outline</vt:lpstr>
      <vt:lpstr>jQuery - Introduction</vt:lpstr>
      <vt:lpstr>Adding jQuery to Your Web  Pages</vt:lpstr>
      <vt:lpstr>Downloading jQuery</vt:lpstr>
      <vt:lpstr>jQuery CDN</vt:lpstr>
      <vt:lpstr>jQuery Syntax</vt:lpstr>
      <vt:lpstr>jQuery Selectors-Selecting  elements</vt:lpstr>
      <vt:lpstr>The element Selector</vt:lpstr>
      <vt:lpstr>The #id Selector</vt:lpstr>
      <vt:lpstr>jQuery css() Method- Changing Style</vt:lpstr>
      <vt:lpstr>Changing Style- Return a CSS Property Example</vt:lpstr>
      <vt:lpstr>PowerPoint Presentation</vt:lpstr>
      <vt:lpstr>Changing Style- Set a CSS Property Example</vt:lpstr>
      <vt:lpstr>Changing Style- Set a CSS Property Example o/p</vt:lpstr>
      <vt:lpstr>jQuery - Add Elements</vt:lpstr>
      <vt:lpstr>jQuery append() Method- Example</vt:lpstr>
      <vt:lpstr>jQuery - Remove Elements</vt:lpstr>
      <vt:lpstr>jQuery remove() Method- Example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Anuradha</dc:creator>
  <cp:lastModifiedBy>Pradnya Mehta</cp:lastModifiedBy>
  <cp:revision>104</cp:revision>
  <dcterms:created xsi:type="dcterms:W3CDTF">2022-01-25T03:43:56Z</dcterms:created>
  <dcterms:modified xsi:type="dcterms:W3CDTF">2025-02-14T05:37:42Z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2022-01-25T00:00:00Z</vt:filetime>
  </property>
</Properties>
</file>